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69" r:id="rId3"/>
    <p:sldMasterId id="2147483680" r:id="rId4"/>
    <p:sldMasterId id="2147483686" r:id="rId5"/>
    <p:sldMasterId id="2147483692" r:id="rId6"/>
    <p:sldMasterId id="2147483698" r:id="rId7"/>
  </p:sldMasterIdLst>
  <p:notesMasterIdLst>
    <p:notesMasterId r:id="rId24"/>
  </p:notesMasterIdLst>
  <p:handoutMasterIdLst>
    <p:handoutMasterId r:id="rId25"/>
  </p:handoutMasterIdLst>
  <p:sldIdLst>
    <p:sldId id="258" r:id="rId8"/>
    <p:sldId id="438" r:id="rId9"/>
    <p:sldId id="373" r:id="rId10"/>
    <p:sldId id="372" r:id="rId11"/>
    <p:sldId id="436" r:id="rId12"/>
    <p:sldId id="437" r:id="rId13"/>
    <p:sldId id="444" r:id="rId14"/>
    <p:sldId id="442" r:id="rId15"/>
    <p:sldId id="441" r:id="rId16"/>
    <p:sldId id="443" r:id="rId17"/>
    <p:sldId id="447" r:id="rId18"/>
    <p:sldId id="449" r:id="rId19"/>
    <p:sldId id="380" r:id="rId20"/>
    <p:sldId id="381" r:id="rId21"/>
    <p:sldId id="434" r:id="rId22"/>
    <p:sldId id="435" r:id="rId2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09">
          <p15:clr>
            <a:srgbClr val="A4A3A4"/>
          </p15:clr>
        </p15:guide>
        <p15:guide id="3" orient="horz" pos="1026">
          <p15:clr>
            <a:srgbClr val="A4A3A4"/>
          </p15:clr>
        </p15:guide>
        <p15:guide id="4" orient="horz" pos="3884">
          <p15:clr>
            <a:srgbClr val="A4A3A4"/>
          </p15:clr>
        </p15:guide>
        <p15:guide id="5" orient="horz" pos="4247">
          <p15:clr>
            <a:srgbClr val="A4A3A4"/>
          </p15:clr>
        </p15:guide>
        <p15:guide id="6" pos="2880">
          <p15:clr>
            <a:srgbClr val="A4A3A4"/>
          </p15:clr>
        </p15:guide>
        <p15:guide id="7" pos="295">
          <p15:clr>
            <a:srgbClr val="A4A3A4"/>
          </p15:clr>
        </p15:guide>
        <p15:guide id="8" pos="5465">
          <p15:clr>
            <a:srgbClr val="A4A3A4"/>
          </p15:clr>
        </p15:guide>
        <p15:guide id="9" pos="5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FIS Fabrice" initials="DF" lastIdx="0" clrIdx="0">
    <p:extLst>
      <p:ext uri="{19B8F6BF-5375-455C-9EA6-DF929625EA0E}">
        <p15:presenceInfo xmlns:p15="http://schemas.microsoft.com/office/powerpoint/2012/main" userId="S-1-5-21-3009843245-2099980036-838960570-232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5EB8"/>
    <a:srgbClr val="FF0000"/>
    <a:srgbClr val="FF9933"/>
    <a:srgbClr val="CEF470"/>
    <a:srgbClr val="B9F030"/>
    <a:srgbClr val="95D5D2"/>
    <a:srgbClr val="C9E9E7"/>
    <a:srgbClr val="86C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9164" autoAdjust="0"/>
  </p:normalViewPr>
  <p:slideViewPr>
    <p:cSldViewPr snapToGrid="0" snapToObjects="1" showGuides="1">
      <p:cViewPr varScale="1">
        <p:scale>
          <a:sx n="91" d="100"/>
          <a:sy n="91" d="100"/>
        </p:scale>
        <p:origin x="912" y="114"/>
      </p:cViewPr>
      <p:guideLst>
        <p:guide orient="horz" pos="2160"/>
        <p:guide orient="horz" pos="709"/>
        <p:guide orient="horz" pos="1026"/>
        <p:guide orient="horz" pos="3884"/>
        <p:guide orient="horz" pos="4247"/>
        <p:guide pos="2880"/>
        <p:guide pos="295"/>
        <p:guide pos="5465"/>
        <p:guide pos="52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5D6F4-0065-4D8E-85ED-5D9488E354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DA428A51-EF8C-46D2-A2B5-9A254A593330}">
      <dgm:prSet phldrT="[Texte]" custT="1"/>
      <dgm:spPr>
        <a:solidFill>
          <a:schemeClr val="accent5">
            <a:lumMod val="50000"/>
          </a:schemeClr>
        </a:solidFill>
      </dgm:spPr>
      <dgm:t>
        <a:bodyPr/>
        <a:lstStyle/>
        <a:p>
          <a:r>
            <a:rPr lang="fr-FR" sz="1100" dirty="0" smtClean="0"/>
            <a:t>Nos missions, notre carte d’identité 24</a:t>
          </a:r>
          <a:endParaRPr lang="fr-FR" sz="1100" dirty="0"/>
        </a:p>
      </dgm:t>
    </dgm:pt>
    <dgm:pt modelId="{FB0A73CF-9651-4DE9-B229-AAA2B7B17B1A}" type="parTrans" cxnId="{0894F39A-2119-48A8-912F-463D01A8D31D}">
      <dgm:prSet/>
      <dgm:spPr/>
      <dgm:t>
        <a:bodyPr/>
        <a:lstStyle/>
        <a:p>
          <a:endParaRPr lang="fr-FR" sz="1800"/>
        </a:p>
      </dgm:t>
    </dgm:pt>
    <dgm:pt modelId="{688A2B87-0094-468F-AEF2-DA5F62A23941}" type="sibTrans" cxnId="{0894F39A-2119-48A8-912F-463D01A8D31D}">
      <dgm:prSet custT="1"/>
      <dgm:spPr/>
      <dgm:t>
        <a:bodyPr/>
        <a:lstStyle/>
        <a:p>
          <a:endParaRPr lang="fr-FR" sz="700"/>
        </a:p>
      </dgm:t>
    </dgm:pt>
    <dgm:pt modelId="{A2095372-3F2E-44DD-A5B1-DBB1E69DA3B6}">
      <dgm:prSet phldrT="[Texte]" custT="1"/>
      <dgm:spPr>
        <a:solidFill>
          <a:srgbClr val="7030A0"/>
        </a:solidFill>
      </dgm:spPr>
      <dgm:t>
        <a:bodyPr/>
        <a:lstStyle/>
        <a:p>
          <a:r>
            <a:rPr lang="fr-FR" sz="1100" dirty="0" smtClean="0"/>
            <a:t>Les investissements, le programme travaux</a:t>
          </a:r>
          <a:endParaRPr lang="fr-FR" sz="1100" dirty="0"/>
        </a:p>
      </dgm:t>
    </dgm:pt>
    <dgm:pt modelId="{949358EF-CF83-4547-8CA0-77997158B9D4}" type="parTrans" cxnId="{18CDD276-918D-4AB8-96B7-2DCEF37F8E78}">
      <dgm:prSet/>
      <dgm:spPr/>
      <dgm:t>
        <a:bodyPr/>
        <a:lstStyle/>
        <a:p>
          <a:endParaRPr lang="fr-FR" sz="1800"/>
        </a:p>
      </dgm:t>
    </dgm:pt>
    <dgm:pt modelId="{08F93507-BFE4-4ED8-BE86-BAE5F3EF8E2E}" type="sibTrans" cxnId="{18CDD276-918D-4AB8-96B7-2DCEF37F8E78}">
      <dgm:prSet custT="1"/>
      <dgm:spPr/>
      <dgm:t>
        <a:bodyPr/>
        <a:lstStyle/>
        <a:p>
          <a:endParaRPr lang="fr-FR" sz="700"/>
        </a:p>
      </dgm:t>
    </dgm:pt>
    <dgm:pt modelId="{B509BE33-4773-42DC-9055-10A5EF09E16D}">
      <dgm:prSet phldrT="[Texte]" custT="1"/>
      <dgm:spPr>
        <a:solidFill>
          <a:srgbClr val="002060"/>
        </a:solidFill>
      </dgm:spPr>
      <dgm:t>
        <a:bodyPr/>
        <a:lstStyle/>
        <a:p>
          <a:r>
            <a:rPr lang="fr-FR" sz="1100" dirty="0" smtClean="0"/>
            <a:t>Le déploiement des compteurs communicants</a:t>
          </a:r>
          <a:endParaRPr lang="fr-FR" sz="1100" dirty="0"/>
        </a:p>
      </dgm:t>
    </dgm:pt>
    <dgm:pt modelId="{26894BD4-57AF-4A56-A878-3BE40A1A9DBB}" type="parTrans" cxnId="{35CA6FC7-E5CE-4483-AAAF-EF5BCEB83F90}">
      <dgm:prSet/>
      <dgm:spPr/>
      <dgm:t>
        <a:bodyPr/>
        <a:lstStyle/>
        <a:p>
          <a:endParaRPr lang="fr-FR" sz="1800"/>
        </a:p>
      </dgm:t>
    </dgm:pt>
    <dgm:pt modelId="{2337AA51-E763-496F-B280-882589B937B4}" type="sibTrans" cxnId="{35CA6FC7-E5CE-4483-AAAF-EF5BCEB83F90}">
      <dgm:prSet custT="1"/>
      <dgm:spPr/>
      <dgm:t>
        <a:bodyPr/>
        <a:lstStyle/>
        <a:p>
          <a:endParaRPr lang="fr-FR" sz="700"/>
        </a:p>
      </dgm:t>
    </dgm:pt>
    <dgm:pt modelId="{D238BD06-F88C-452E-97F1-E71A31611FA8}">
      <dgm:prSet phldrT="[Texte]" custT="1"/>
      <dgm:spPr>
        <a:solidFill>
          <a:srgbClr val="0070C0"/>
        </a:solidFill>
      </dgm:spPr>
      <dgm:t>
        <a:bodyPr/>
        <a:lstStyle/>
        <a:p>
          <a:r>
            <a:rPr lang="fr-FR" sz="1100" dirty="0" smtClean="0"/>
            <a:t>Les délais de raccordement</a:t>
          </a:r>
          <a:endParaRPr lang="fr-FR" sz="1100" dirty="0"/>
        </a:p>
      </dgm:t>
    </dgm:pt>
    <dgm:pt modelId="{AC67A42C-E68C-48B5-A099-B971A76FA68A}" type="parTrans" cxnId="{4307F8F0-F2FE-463E-B62D-06A905B3A3C0}">
      <dgm:prSet/>
      <dgm:spPr/>
      <dgm:t>
        <a:bodyPr/>
        <a:lstStyle/>
        <a:p>
          <a:endParaRPr lang="fr-FR" sz="1800"/>
        </a:p>
      </dgm:t>
    </dgm:pt>
    <dgm:pt modelId="{A88947B5-A13A-494A-A68F-194E54521B8E}" type="sibTrans" cxnId="{4307F8F0-F2FE-463E-B62D-06A905B3A3C0}">
      <dgm:prSet custT="1"/>
      <dgm:spPr/>
      <dgm:t>
        <a:bodyPr/>
        <a:lstStyle/>
        <a:p>
          <a:endParaRPr lang="fr-FR" sz="700"/>
        </a:p>
      </dgm:t>
    </dgm:pt>
    <dgm:pt modelId="{07595529-2DA7-4607-B95A-13AB3C556039}">
      <dgm:prSet phldrT="[Texte]" custT="1"/>
      <dgm:spPr>
        <a:solidFill>
          <a:srgbClr val="00B0F0"/>
        </a:solidFill>
      </dgm:spPr>
      <dgm:t>
        <a:bodyPr/>
        <a:lstStyle/>
        <a:p>
          <a:r>
            <a:rPr lang="fr-FR" sz="1100" dirty="0" smtClean="0"/>
            <a:t>Les dommages aux ouvrages</a:t>
          </a:r>
          <a:endParaRPr lang="fr-FR" sz="1100" dirty="0"/>
        </a:p>
      </dgm:t>
    </dgm:pt>
    <dgm:pt modelId="{EA76F917-EBAE-412C-8C19-C775554AA3EB}" type="parTrans" cxnId="{3D7B2B55-3541-406A-8B02-6C927F118E8B}">
      <dgm:prSet/>
      <dgm:spPr/>
      <dgm:t>
        <a:bodyPr/>
        <a:lstStyle/>
        <a:p>
          <a:endParaRPr lang="fr-FR" sz="1800"/>
        </a:p>
      </dgm:t>
    </dgm:pt>
    <dgm:pt modelId="{346310AB-0F07-4B44-9291-9A52F650C705}" type="sibTrans" cxnId="{3D7B2B55-3541-406A-8B02-6C927F118E8B}">
      <dgm:prSet custT="1"/>
      <dgm:spPr/>
      <dgm:t>
        <a:bodyPr/>
        <a:lstStyle/>
        <a:p>
          <a:endParaRPr lang="fr-FR" sz="700"/>
        </a:p>
      </dgm:t>
    </dgm:pt>
    <dgm:pt modelId="{8F4C62B3-1D73-4E34-87F4-AB148B7F2BE0}">
      <dgm:prSet phldrT="[Texte]" custT="1"/>
      <dgm:spPr>
        <a:solidFill>
          <a:srgbClr val="00B050"/>
        </a:solidFill>
      </dgm:spPr>
      <dgm:t>
        <a:bodyPr/>
        <a:lstStyle/>
        <a:p>
          <a:r>
            <a:rPr lang="fr-FR" sz="1100" dirty="0" smtClean="0"/>
            <a:t>La mobilité électrique</a:t>
          </a:r>
          <a:endParaRPr lang="fr-FR" sz="1100" dirty="0"/>
        </a:p>
      </dgm:t>
    </dgm:pt>
    <dgm:pt modelId="{5E673C65-B1A1-4D92-96D7-84BC2862E4EB}" type="parTrans" cxnId="{76B375D0-275E-4AE2-93A5-527E4EE67A48}">
      <dgm:prSet/>
      <dgm:spPr/>
      <dgm:t>
        <a:bodyPr/>
        <a:lstStyle/>
        <a:p>
          <a:endParaRPr lang="fr-FR" sz="1800"/>
        </a:p>
      </dgm:t>
    </dgm:pt>
    <dgm:pt modelId="{823DA325-40DB-47F8-A579-0821F2C2462C}" type="sibTrans" cxnId="{76B375D0-275E-4AE2-93A5-527E4EE67A48}">
      <dgm:prSet custT="1"/>
      <dgm:spPr/>
      <dgm:t>
        <a:bodyPr/>
        <a:lstStyle/>
        <a:p>
          <a:endParaRPr lang="fr-FR" sz="700"/>
        </a:p>
      </dgm:t>
    </dgm:pt>
    <dgm:pt modelId="{3B4418D5-BB68-44C5-B062-903D5472E41B}" type="pres">
      <dgm:prSet presAssocID="{C4F5D6F4-0065-4D8E-85ED-5D9488E3543C}" presName="cycle" presStyleCnt="0">
        <dgm:presLayoutVars>
          <dgm:dir/>
          <dgm:resizeHandles val="exact"/>
        </dgm:presLayoutVars>
      </dgm:prSet>
      <dgm:spPr/>
      <dgm:t>
        <a:bodyPr/>
        <a:lstStyle/>
        <a:p>
          <a:endParaRPr lang="fr-FR"/>
        </a:p>
      </dgm:t>
    </dgm:pt>
    <dgm:pt modelId="{CCD8011A-E2F6-48B2-823D-314DC781C6DD}" type="pres">
      <dgm:prSet presAssocID="{DA428A51-EF8C-46D2-A2B5-9A254A593330}" presName="node" presStyleLbl="node1" presStyleIdx="0" presStyleCnt="6">
        <dgm:presLayoutVars>
          <dgm:bulletEnabled val="1"/>
        </dgm:presLayoutVars>
      </dgm:prSet>
      <dgm:spPr/>
      <dgm:t>
        <a:bodyPr/>
        <a:lstStyle/>
        <a:p>
          <a:endParaRPr lang="fr-FR"/>
        </a:p>
      </dgm:t>
    </dgm:pt>
    <dgm:pt modelId="{A834A548-86EE-498D-8EDC-94FC1972A0D0}" type="pres">
      <dgm:prSet presAssocID="{688A2B87-0094-468F-AEF2-DA5F62A23941}" presName="sibTrans" presStyleLbl="sibTrans2D1" presStyleIdx="0" presStyleCnt="6"/>
      <dgm:spPr/>
      <dgm:t>
        <a:bodyPr/>
        <a:lstStyle/>
        <a:p>
          <a:endParaRPr lang="fr-FR"/>
        </a:p>
      </dgm:t>
    </dgm:pt>
    <dgm:pt modelId="{ACBC9175-CB8B-4ABE-AF93-47A2582EB9E8}" type="pres">
      <dgm:prSet presAssocID="{688A2B87-0094-468F-AEF2-DA5F62A23941}" presName="connectorText" presStyleLbl="sibTrans2D1" presStyleIdx="0" presStyleCnt="6"/>
      <dgm:spPr/>
      <dgm:t>
        <a:bodyPr/>
        <a:lstStyle/>
        <a:p>
          <a:endParaRPr lang="fr-FR"/>
        </a:p>
      </dgm:t>
    </dgm:pt>
    <dgm:pt modelId="{00D2EE97-2487-416A-844B-7601CE6E0223}" type="pres">
      <dgm:prSet presAssocID="{A2095372-3F2E-44DD-A5B1-DBB1E69DA3B6}" presName="node" presStyleLbl="node1" presStyleIdx="1" presStyleCnt="6">
        <dgm:presLayoutVars>
          <dgm:bulletEnabled val="1"/>
        </dgm:presLayoutVars>
      </dgm:prSet>
      <dgm:spPr/>
      <dgm:t>
        <a:bodyPr/>
        <a:lstStyle/>
        <a:p>
          <a:endParaRPr lang="fr-FR"/>
        </a:p>
      </dgm:t>
    </dgm:pt>
    <dgm:pt modelId="{DEDF0DD5-9EA9-4BBA-A142-A10A9B37A825}" type="pres">
      <dgm:prSet presAssocID="{08F93507-BFE4-4ED8-BE86-BAE5F3EF8E2E}" presName="sibTrans" presStyleLbl="sibTrans2D1" presStyleIdx="1" presStyleCnt="6"/>
      <dgm:spPr/>
      <dgm:t>
        <a:bodyPr/>
        <a:lstStyle/>
        <a:p>
          <a:endParaRPr lang="fr-FR"/>
        </a:p>
      </dgm:t>
    </dgm:pt>
    <dgm:pt modelId="{FDC6C64E-242E-4DB0-94DF-D033348BEAC2}" type="pres">
      <dgm:prSet presAssocID="{08F93507-BFE4-4ED8-BE86-BAE5F3EF8E2E}" presName="connectorText" presStyleLbl="sibTrans2D1" presStyleIdx="1" presStyleCnt="6"/>
      <dgm:spPr/>
      <dgm:t>
        <a:bodyPr/>
        <a:lstStyle/>
        <a:p>
          <a:endParaRPr lang="fr-FR"/>
        </a:p>
      </dgm:t>
    </dgm:pt>
    <dgm:pt modelId="{30BBDE31-A694-45E2-A8C7-CE18156FDA94}" type="pres">
      <dgm:prSet presAssocID="{B509BE33-4773-42DC-9055-10A5EF09E16D}" presName="node" presStyleLbl="node1" presStyleIdx="2" presStyleCnt="6">
        <dgm:presLayoutVars>
          <dgm:bulletEnabled val="1"/>
        </dgm:presLayoutVars>
      </dgm:prSet>
      <dgm:spPr/>
      <dgm:t>
        <a:bodyPr/>
        <a:lstStyle/>
        <a:p>
          <a:endParaRPr lang="fr-FR"/>
        </a:p>
      </dgm:t>
    </dgm:pt>
    <dgm:pt modelId="{72256287-009A-4166-BD94-44C901D8244B}" type="pres">
      <dgm:prSet presAssocID="{2337AA51-E763-496F-B280-882589B937B4}" presName="sibTrans" presStyleLbl="sibTrans2D1" presStyleIdx="2" presStyleCnt="6"/>
      <dgm:spPr/>
      <dgm:t>
        <a:bodyPr/>
        <a:lstStyle/>
        <a:p>
          <a:endParaRPr lang="fr-FR"/>
        </a:p>
      </dgm:t>
    </dgm:pt>
    <dgm:pt modelId="{CAB6373C-059F-4EE7-8BC0-C213C9F4D1BF}" type="pres">
      <dgm:prSet presAssocID="{2337AA51-E763-496F-B280-882589B937B4}" presName="connectorText" presStyleLbl="sibTrans2D1" presStyleIdx="2" presStyleCnt="6"/>
      <dgm:spPr/>
      <dgm:t>
        <a:bodyPr/>
        <a:lstStyle/>
        <a:p>
          <a:endParaRPr lang="fr-FR"/>
        </a:p>
      </dgm:t>
    </dgm:pt>
    <dgm:pt modelId="{12473514-DD9D-460B-8749-B7AAD8B680BB}" type="pres">
      <dgm:prSet presAssocID="{D238BD06-F88C-452E-97F1-E71A31611FA8}" presName="node" presStyleLbl="node1" presStyleIdx="3" presStyleCnt="6">
        <dgm:presLayoutVars>
          <dgm:bulletEnabled val="1"/>
        </dgm:presLayoutVars>
      </dgm:prSet>
      <dgm:spPr/>
      <dgm:t>
        <a:bodyPr/>
        <a:lstStyle/>
        <a:p>
          <a:endParaRPr lang="fr-FR"/>
        </a:p>
      </dgm:t>
    </dgm:pt>
    <dgm:pt modelId="{1E050AF2-E87C-41DD-B30D-8721C32DF5E7}" type="pres">
      <dgm:prSet presAssocID="{A88947B5-A13A-494A-A68F-194E54521B8E}" presName="sibTrans" presStyleLbl="sibTrans2D1" presStyleIdx="3" presStyleCnt="6"/>
      <dgm:spPr/>
      <dgm:t>
        <a:bodyPr/>
        <a:lstStyle/>
        <a:p>
          <a:endParaRPr lang="fr-FR"/>
        </a:p>
      </dgm:t>
    </dgm:pt>
    <dgm:pt modelId="{24609CF8-9508-4A46-9D42-6F166B4EA623}" type="pres">
      <dgm:prSet presAssocID="{A88947B5-A13A-494A-A68F-194E54521B8E}" presName="connectorText" presStyleLbl="sibTrans2D1" presStyleIdx="3" presStyleCnt="6"/>
      <dgm:spPr/>
      <dgm:t>
        <a:bodyPr/>
        <a:lstStyle/>
        <a:p>
          <a:endParaRPr lang="fr-FR"/>
        </a:p>
      </dgm:t>
    </dgm:pt>
    <dgm:pt modelId="{5DEEF47B-E94D-484E-95C6-E74AB589DEA3}" type="pres">
      <dgm:prSet presAssocID="{07595529-2DA7-4607-B95A-13AB3C556039}" presName="node" presStyleLbl="node1" presStyleIdx="4" presStyleCnt="6">
        <dgm:presLayoutVars>
          <dgm:bulletEnabled val="1"/>
        </dgm:presLayoutVars>
      </dgm:prSet>
      <dgm:spPr/>
      <dgm:t>
        <a:bodyPr/>
        <a:lstStyle/>
        <a:p>
          <a:endParaRPr lang="fr-FR"/>
        </a:p>
      </dgm:t>
    </dgm:pt>
    <dgm:pt modelId="{C39419AC-DEAC-451E-8626-7A97E3523A6A}" type="pres">
      <dgm:prSet presAssocID="{346310AB-0F07-4B44-9291-9A52F650C705}" presName="sibTrans" presStyleLbl="sibTrans2D1" presStyleIdx="4" presStyleCnt="6"/>
      <dgm:spPr/>
      <dgm:t>
        <a:bodyPr/>
        <a:lstStyle/>
        <a:p>
          <a:endParaRPr lang="fr-FR"/>
        </a:p>
      </dgm:t>
    </dgm:pt>
    <dgm:pt modelId="{996EA803-81D7-4134-B4B9-1896097E4393}" type="pres">
      <dgm:prSet presAssocID="{346310AB-0F07-4B44-9291-9A52F650C705}" presName="connectorText" presStyleLbl="sibTrans2D1" presStyleIdx="4" presStyleCnt="6"/>
      <dgm:spPr/>
      <dgm:t>
        <a:bodyPr/>
        <a:lstStyle/>
        <a:p>
          <a:endParaRPr lang="fr-FR"/>
        </a:p>
      </dgm:t>
    </dgm:pt>
    <dgm:pt modelId="{42E80743-9FED-43EE-BF47-832694CAB174}" type="pres">
      <dgm:prSet presAssocID="{8F4C62B3-1D73-4E34-87F4-AB148B7F2BE0}" presName="node" presStyleLbl="node1" presStyleIdx="5" presStyleCnt="6">
        <dgm:presLayoutVars>
          <dgm:bulletEnabled val="1"/>
        </dgm:presLayoutVars>
      </dgm:prSet>
      <dgm:spPr/>
      <dgm:t>
        <a:bodyPr/>
        <a:lstStyle/>
        <a:p>
          <a:endParaRPr lang="fr-FR"/>
        </a:p>
      </dgm:t>
    </dgm:pt>
    <dgm:pt modelId="{548DED19-974F-4565-8A0F-9471FB308ECA}" type="pres">
      <dgm:prSet presAssocID="{823DA325-40DB-47F8-A579-0821F2C2462C}" presName="sibTrans" presStyleLbl="sibTrans2D1" presStyleIdx="5" presStyleCnt="6"/>
      <dgm:spPr/>
      <dgm:t>
        <a:bodyPr/>
        <a:lstStyle/>
        <a:p>
          <a:endParaRPr lang="fr-FR"/>
        </a:p>
      </dgm:t>
    </dgm:pt>
    <dgm:pt modelId="{005CA3A9-714B-4EFC-AC3C-46A7CF45BC72}" type="pres">
      <dgm:prSet presAssocID="{823DA325-40DB-47F8-A579-0821F2C2462C}" presName="connectorText" presStyleLbl="sibTrans2D1" presStyleIdx="5" presStyleCnt="6"/>
      <dgm:spPr/>
      <dgm:t>
        <a:bodyPr/>
        <a:lstStyle/>
        <a:p>
          <a:endParaRPr lang="fr-FR"/>
        </a:p>
      </dgm:t>
    </dgm:pt>
  </dgm:ptLst>
  <dgm:cxnLst>
    <dgm:cxn modelId="{93EA1570-ECF7-42D3-A11C-AD4CD57910E6}" type="presOf" srcId="{08F93507-BFE4-4ED8-BE86-BAE5F3EF8E2E}" destId="{FDC6C64E-242E-4DB0-94DF-D033348BEAC2}" srcOrd="1" destOrd="0" presId="urn:microsoft.com/office/officeart/2005/8/layout/cycle2"/>
    <dgm:cxn modelId="{3D7B2B55-3541-406A-8B02-6C927F118E8B}" srcId="{C4F5D6F4-0065-4D8E-85ED-5D9488E3543C}" destId="{07595529-2DA7-4607-B95A-13AB3C556039}" srcOrd="4" destOrd="0" parTransId="{EA76F917-EBAE-412C-8C19-C775554AA3EB}" sibTransId="{346310AB-0F07-4B44-9291-9A52F650C705}"/>
    <dgm:cxn modelId="{C74340A5-A188-4207-8AB3-9FBFD66E32FA}" type="presOf" srcId="{A2095372-3F2E-44DD-A5B1-DBB1E69DA3B6}" destId="{00D2EE97-2487-416A-844B-7601CE6E0223}" srcOrd="0" destOrd="0" presId="urn:microsoft.com/office/officeart/2005/8/layout/cycle2"/>
    <dgm:cxn modelId="{76B375D0-275E-4AE2-93A5-527E4EE67A48}" srcId="{C4F5D6F4-0065-4D8E-85ED-5D9488E3543C}" destId="{8F4C62B3-1D73-4E34-87F4-AB148B7F2BE0}" srcOrd="5" destOrd="0" parTransId="{5E673C65-B1A1-4D92-96D7-84BC2862E4EB}" sibTransId="{823DA325-40DB-47F8-A579-0821F2C2462C}"/>
    <dgm:cxn modelId="{AF0F83BD-098A-4722-AC29-65B88DAB143D}" type="presOf" srcId="{C4F5D6F4-0065-4D8E-85ED-5D9488E3543C}" destId="{3B4418D5-BB68-44C5-B062-903D5472E41B}" srcOrd="0" destOrd="0" presId="urn:microsoft.com/office/officeart/2005/8/layout/cycle2"/>
    <dgm:cxn modelId="{4307F8F0-F2FE-463E-B62D-06A905B3A3C0}" srcId="{C4F5D6F4-0065-4D8E-85ED-5D9488E3543C}" destId="{D238BD06-F88C-452E-97F1-E71A31611FA8}" srcOrd="3" destOrd="0" parTransId="{AC67A42C-E68C-48B5-A099-B971A76FA68A}" sibTransId="{A88947B5-A13A-494A-A68F-194E54521B8E}"/>
    <dgm:cxn modelId="{73CB6871-2D54-4CD5-8219-0C36ABBADBCF}" type="presOf" srcId="{688A2B87-0094-468F-AEF2-DA5F62A23941}" destId="{ACBC9175-CB8B-4ABE-AF93-47A2582EB9E8}" srcOrd="1" destOrd="0" presId="urn:microsoft.com/office/officeart/2005/8/layout/cycle2"/>
    <dgm:cxn modelId="{038AD700-9A2C-4841-AA9B-D8BA03F12665}" type="presOf" srcId="{823DA325-40DB-47F8-A579-0821F2C2462C}" destId="{005CA3A9-714B-4EFC-AC3C-46A7CF45BC72}" srcOrd="1" destOrd="0" presId="urn:microsoft.com/office/officeart/2005/8/layout/cycle2"/>
    <dgm:cxn modelId="{76366E65-75D9-466B-81BF-94A7F21922D9}" type="presOf" srcId="{A88947B5-A13A-494A-A68F-194E54521B8E}" destId="{1E050AF2-E87C-41DD-B30D-8721C32DF5E7}" srcOrd="0" destOrd="0" presId="urn:microsoft.com/office/officeart/2005/8/layout/cycle2"/>
    <dgm:cxn modelId="{35CA6FC7-E5CE-4483-AAAF-EF5BCEB83F90}" srcId="{C4F5D6F4-0065-4D8E-85ED-5D9488E3543C}" destId="{B509BE33-4773-42DC-9055-10A5EF09E16D}" srcOrd="2" destOrd="0" parTransId="{26894BD4-57AF-4A56-A878-3BE40A1A9DBB}" sibTransId="{2337AA51-E763-496F-B280-882589B937B4}"/>
    <dgm:cxn modelId="{05AB2A95-D291-4CA2-A7A7-262E8ED6146D}" type="presOf" srcId="{346310AB-0F07-4B44-9291-9A52F650C705}" destId="{C39419AC-DEAC-451E-8626-7A97E3523A6A}" srcOrd="0" destOrd="0" presId="urn:microsoft.com/office/officeart/2005/8/layout/cycle2"/>
    <dgm:cxn modelId="{59662F78-147A-42C1-A182-6E399E9726AE}" type="presOf" srcId="{07595529-2DA7-4607-B95A-13AB3C556039}" destId="{5DEEF47B-E94D-484E-95C6-E74AB589DEA3}" srcOrd="0" destOrd="0" presId="urn:microsoft.com/office/officeart/2005/8/layout/cycle2"/>
    <dgm:cxn modelId="{0894F39A-2119-48A8-912F-463D01A8D31D}" srcId="{C4F5D6F4-0065-4D8E-85ED-5D9488E3543C}" destId="{DA428A51-EF8C-46D2-A2B5-9A254A593330}" srcOrd="0" destOrd="0" parTransId="{FB0A73CF-9651-4DE9-B229-AAA2B7B17B1A}" sibTransId="{688A2B87-0094-468F-AEF2-DA5F62A23941}"/>
    <dgm:cxn modelId="{18CDD276-918D-4AB8-96B7-2DCEF37F8E78}" srcId="{C4F5D6F4-0065-4D8E-85ED-5D9488E3543C}" destId="{A2095372-3F2E-44DD-A5B1-DBB1E69DA3B6}" srcOrd="1" destOrd="0" parTransId="{949358EF-CF83-4547-8CA0-77997158B9D4}" sibTransId="{08F93507-BFE4-4ED8-BE86-BAE5F3EF8E2E}"/>
    <dgm:cxn modelId="{11A4C950-69AD-47BF-84B6-C1228D7B1F87}" type="presOf" srcId="{B509BE33-4773-42DC-9055-10A5EF09E16D}" destId="{30BBDE31-A694-45E2-A8C7-CE18156FDA94}" srcOrd="0" destOrd="0" presId="urn:microsoft.com/office/officeart/2005/8/layout/cycle2"/>
    <dgm:cxn modelId="{213873A8-FDE1-49B6-BF4B-FA979D70C4AB}" type="presOf" srcId="{2337AA51-E763-496F-B280-882589B937B4}" destId="{72256287-009A-4166-BD94-44C901D8244B}" srcOrd="0" destOrd="0" presId="urn:microsoft.com/office/officeart/2005/8/layout/cycle2"/>
    <dgm:cxn modelId="{27BD05F0-7AC0-4B2D-9B71-114CB78A7725}" type="presOf" srcId="{2337AA51-E763-496F-B280-882589B937B4}" destId="{CAB6373C-059F-4EE7-8BC0-C213C9F4D1BF}" srcOrd="1" destOrd="0" presId="urn:microsoft.com/office/officeart/2005/8/layout/cycle2"/>
    <dgm:cxn modelId="{0652EF8E-3D58-4FA2-BBBF-8C45F8ECDD8B}" type="presOf" srcId="{A88947B5-A13A-494A-A68F-194E54521B8E}" destId="{24609CF8-9508-4A46-9D42-6F166B4EA623}" srcOrd="1" destOrd="0" presId="urn:microsoft.com/office/officeart/2005/8/layout/cycle2"/>
    <dgm:cxn modelId="{8459720D-1D98-4AAF-BA08-8A14ED62E52C}" type="presOf" srcId="{08F93507-BFE4-4ED8-BE86-BAE5F3EF8E2E}" destId="{DEDF0DD5-9EA9-4BBA-A142-A10A9B37A825}" srcOrd="0" destOrd="0" presId="urn:microsoft.com/office/officeart/2005/8/layout/cycle2"/>
    <dgm:cxn modelId="{23CE282B-B218-43FF-B518-C38C9B7324B3}" type="presOf" srcId="{688A2B87-0094-468F-AEF2-DA5F62A23941}" destId="{A834A548-86EE-498D-8EDC-94FC1972A0D0}" srcOrd="0" destOrd="0" presId="urn:microsoft.com/office/officeart/2005/8/layout/cycle2"/>
    <dgm:cxn modelId="{07A17F03-B725-465B-B5D6-FD540DC7F79A}" type="presOf" srcId="{DA428A51-EF8C-46D2-A2B5-9A254A593330}" destId="{CCD8011A-E2F6-48B2-823D-314DC781C6DD}" srcOrd="0" destOrd="0" presId="urn:microsoft.com/office/officeart/2005/8/layout/cycle2"/>
    <dgm:cxn modelId="{363863B8-71CD-48C9-A954-E1B0EA3581F3}" type="presOf" srcId="{346310AB-0F07-4B44-9291-9A52F650C705}" destId="{996EA803-81D7-4134-B4B9-1896097E4393}" srcOrd="1" destOrd="0" presId="urn:microsoft.com/office/officeart/2005/8/layout/cycle2"/>
    <dgm:cxn modelId="{3A16EA16-5D9C-4E05-A18B-AD9970702460}" type="presOf" srcId="{823DA325-40DB-47F8-A579-0821F2C2462C}" destId="{548DED19-974F-4565-8A0F-9471FB308ECA}" srcOrd="0" destOrd="0" presId="urn:microsoft.com/office/officeart/2005/8/layout/cycle2"/>
    <dgm:cxn modelId="{6E729F33-279A-479A-9667-DBFE19D268D2}" type="presOf" srcId="{D238BD06-F88C-452E-97F1-E71A31611FA8}" destId="{12473514-DD9D-460B-8749-B7AAD8B680BB}" srcOrd="0" destOrd="0" presId="urn:microsoft.com/office/officeart/2005/8/layout/cycle2"/>
    <dgm:cxn modelId="{2035BCCB-61F4-4DDF-B6D3-1EE54E635774}" type="presOf" srcId="{8F4C62B3-1D73-4E34-87F4-AB148B7F2BE0}" destId="{42E80743-9FED-43EE-BF47-832694CAB174}" srcOrd="0" destOrd="0" presId="urn:microsoft.com/office/officeart/2005/8/layout/cycle2"/>
    <dgm:cxn modelId="{1BDE337D-3612-4080-9290-398A6A9D7DAF}" type="presParOf" srcId="{3B4418D5-BB68-44C5-B062-903D5472E41B}" destId="{CCD8011A-E2F6-48B2-823D-314DC781C6DD}" srcOrd="0" destOrd="0" presId="urn:microsoft.com/office/officeart/2005/8/layout/cycle2"/>
    <dgm:cxn modelId="{106ECEBE-4221-4524-8A32-005D5D67413E}" type="presParOf" srcId="{3B4418D5-BB68-44C5-B062-903D5472E41B}" destId="{A834A548-86EE-498D-8EDC-94FC1972A0D0}" srcOrd="1" destOrd="0" presId="urn:microsoft.com/office/officeart/2005/8/layout/cycle2"/>
    <dgm:cxn modelId="{22C46121-CA63-46DF-9ABF-8BFAEF21CEC6}" type="presParOf" srcId="{A834A548-86EE-498D-8EDC-94FC1972A0D0}" destId="{ACBC9175-CB8B-4ABE-AF93-47A2582EB9E8}" srcOrd="0" destOrd="0" presId="urn:microsoft.com/office/officeart/2005/8/layout/cycle2"/>
    <dgm:cxn modelId="{400F2265-8245-407D-8B57-89B5363A22BE}" type="presParOf" srcId="{3B4418D5-BB68-44C5-B062-903D5472E41B}" destId="{00D2EE97-2487-416A-844B-7601CE6E0223}" srcOrd="2" destOrd="0" presId="urn:microsoft.com/office/officeart/2005/8/layout/cycle2"/>
    <dgm:cxn modelId="{99F67D6B-2B9B-447F-AD29-793BFE689580}" type="presParOf" srcId="{3B4418D5-BB68-44C5-B062-903D5472E41B}" destId="{DEDF0DD5-9EA9-4BBA-A142-A10A9B37A825}" srcOrd="3" destOrd="0" presId="urn:microsoft.com/office/officeart/2005/8/layout/cycle2"/>
    <dgm:cxn modelId="{288D6E30-A932-40FF-8BBE-06BE4319BAF6}" type="presParOf" srcId="{DEDF0DD5-9EA9-4BBA-A142-A10A9B37A825}" destId="{FDC6C64E-242E-4DB0-94DF-D033348BEAC2}" srcOrd="0" destOrd="0" presId="urn:microsoft.com/office/officeart/2005/8/layout/cycle2"/>
    <dgm:cxn modelId="{24FE958C-76DC-46C4-B0F4-6085894100BA}" type="presParOf" srcId="{3B4418D5-BB68-44C5-B062-903D5472E41B}" destId="{30BBDE31-A694-45E2-A8C7-CE18156FDA94}" srcOrd="4" destOrd="0" presId="urn:microsoft.com/office/officeart/2005/8/layout/cycle2"/>
    <dgm:cxn modelId="{A7D9EDCB-4131-49CA-A39E-C9DCC7E9A09E}" type="presParOf" srcId="{3B4418D5-BB68-44C5-B062-903D5472E41B}" destId="{72256287-009A-4166-BD94-44C901D8244B}" srcOrd="5" destOrd="0" presId="urn:microsoft.com/office/officeart/2005/8/layout/cycle2"/>
    <dgm:cxn modelId="{91A64CEF-6D66-414A-9A85-BB764CA682C9}" type="presParOf" srcId="{72256287-009A-4166-BD94-44C901D8244B}" destId="{CAB6373C-059F-4EE7-8BC0-C213C9F4D1BF}" srcOrd="0" destOrd="0" presId="urn:microsoft.com/office/officeart/2005/8/layout/cycle2"/>
    <dgm:cxn modelId="{4564FF52-40B5-4437-BF67-63321848D4F8}" type="presParOf" srcId="{3B4418D5-BB68-44C5-B062-903D5472E41B}" destId="{12473514-DD9D-460B-8749-B7AAD8B680BB}" srcOrd="6" destOrd="0" presId="urn:microsoft.com/office/officeart/2005/8/layout/cycle2"/>
    <dgm:cxn modelId="{C7937DA8-2ADB-45FD-B655-560C9B305559}" type="presParOf" srcId="{3B4418D5-BB68-44C5-B062-903D5472E41B}" destId="{1E050AF2-E87C-41DD-B30D-8721C32DF5E7}" srcOrd="7" destOrd="0" presId="urn:microsoft.com/office/officeart/2005/8/layout/cycle2"/>
    <dgm:cxn modelId="{2B268B7C-F84F-4E55-BD50-E7403A415961}" type="presParOf" srcId="{1E050AF2-E87C-41DD-B30D-8721C32DF5E7}" destId="{24609CF8-9508-4A46-9D42-6F166B4EA623}" srcOrd="0" destOrd="0" presId="urn:microsoft.com/office/officeart/2005/8/layout/cycle2"/>
    <dgm:cxn modelId="{1DF48813-9DEA-4CF7-8269-571BB2F22FF8}" type="presParOf" srcId="{3B4418D5-BB68-44C5-B062-903D5472E41B}" destId="{5DEEF47B-E94D-484E-95C6-E74AB589DEA3}" srcOrd="8" destOrd="0" presId="urn:microsoft.com/office/officeart/2005/8/layout/cycle2"/>
    <dgm:cxn modelId="{781AE2F9-4A0D-48E9-B354-9DCA280F724F}" type="presParOf" srcId="{3B4418D5-BB68-44C5-B062-903D5472E41B}" destId="{C39419AC-DEAC-451E-8626-7A97E3523A6A}" srcOrd="9" destOrd="0" presId="urn:microsoft.com/office/officeart/2005/8/layout/cycle2"/>
    <dgm:cxn modelId="{40DC9C27-FEEC-45D4-B7CB-319DCB8106E6}" type="presParOf" srcId="{C39419AC-DEAC-451E-8626-7A97E3523A6A}" destId="{996EA803-81D7-4134-B4B9-1896097E4393}" srcOrd="0" destOrd="0" presId="urn:microsoft.com/office/officeart/2005/8/layout/cycle2"/>
    <dgm:cxn modelId="{F8CE7FD2-6A04-4B23-8F30-D41FAA8FFA4B}" type="presParOf" srcId="{3B4418D5-BB68-44C5-B062-903D5472E41B}" destId="{42E80743-9FED-43EE-BF47-832694CAB174}" srcOrd="10" destOrd="0" presId="urn:microsoft.com/office/officeart/2005/8/layout/cycle2"/>
    <dgm:cxn modelId="{8CA43D47-3517-4D4E-A007-1AC1E64BC144}" type="presParOf" srcId="{3B4418D5-BB68-44C5-B062-903D5472E41B}" destId="{548DED19-974F-4565-8A0F-9471FB308ECA}" srcOrd="11" destOrd="0" presId="urn:microsoft.com/office/officeart/2005/8/layout/cycle2"/>
    <dgm:cxn modelId="{28D0A3CC-BD66-407D-831E-211FA91DDFE8}" type="presParOf" srcId="{548DED19-974F-4565-8A0F-9471FB308ECA}" destId="{005CA3A9-714B-4EFC-AC3C-46A7CF45BC7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8011A-E2F6-48B2-823D-314DC781C6DD}">
      <dsp:nvSpPr>
        <dsp:cNvPr id="0" name=""/>
        <dsp:cNvSpPr/>
      </dsp:nvSpPr>
      <dsp:spPr>
        <a:xfrm>
          <a:off x="3470688" y="900"/>
          <a:ext cx="1386648" cy="1386648"/>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Nos missions, notre carte d’identité 24</a:t>
          </a:r>
          <a:endParaRPr lang="fr-FR" sz="1100" kern="1200" dirty="0"/>
        </a:p>
      </dsp:txBody>
      <dsp:txXfrm>
        <a:off x="3673758" y="203970"/>
        <a:ext cx="980508" cy="980508"/>
      </dsp:txXfrm>
    </dsp:sp>
    <dsp:sp modelId="{A834A548-86EE-498D-8EDC-94FC1972A0D0}">
      <dsp:nvSpPr>
        <dsp:cNvPr id="0" name=""/>
        <dsp:cNvSpPr/>
      </dsp:nvSpPr>
      <dsp:spPr>
        <a:xfrm rot="1800000">
          <a:off x="4872210" y="975460"/>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4879614" y="1041428"/>
        <a:ext cx="257895" cy="280795"/>
      </dsp:txXfrm>
    </dsp:sp>
    <dsp:sp modelId="{00D2EE97-2487-416A-844B-7601CE6E0223}">
      <dsp:nvSpPr>
        <dsp:cNvPr id="0" name=""/>
        <dsp:cNvSpPr/>
      </dsp:nvSpPr>
      <dsp:spPr>
        <a:xfrm>
          <a:off x="5273565" y="1041792"/>
          <a:ext cx="1386648" cy="13866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Les investissements, le programme travaux</a:t>
          </a:r>
          <a:endParaRPr lang="fr-FR" sz="1100" kern="1200" dirty="0"/>
        </a:p>
      </dsp:txBody>
      <dsp:txXfrm>
        <a:off x="5476635" y="1244862"/>
        <a:ext cx="980508" cy="980508"/>
      </dsp:txXfrm>
    </dsp:sp>
    <dsp:sp modelId="{DEDF0DD5-9EA9-4BBA-A142-A10A9B37A825}">
      <dsp:nvSpPr>
        <dsp:cNvPr id="0" name=""/>
        <dsp:cNvSpPr/>
      </dsp:nvSpPr>
      <dsp:spPr>
        <a:xfrm rot="5400000">
          <a:off x="5782679" y="2531584"/>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5837942" y="2569920"/>
        <a:ext cx="257895" cy="280795"/>
      </dsp:txXfrm>
    </dsp:sp>
    <dsp:sp modelId="{30BBDE31-A694-45E2-A8C7-CE18156FDA94}">
      <dsp:nvSpPr>
        <dsp:cNvPr id="0" name=""/>
        <dsp:cNvSpPr/>
      </dsp:nvSpPr>
      <dsp:spPr>
        <a:xfrm>
          <a:off x="5273565" y="3123575"/>
          <a:ext cx="1386648" cy="138664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Le déploiement des compteurs communicants</a:t>
          </a:r>
          <a:endParaRPr lang="fr-FR" sz="1100" kern="1200" dirty="0"/>
        </a:p>
      </dsp:txBody>
      <dsp:txXfrm>
        <a:off x="5476635" y="3326645"/>
        <a:ext cx="980508" cy="980508"/>
      </dsp:txXfrm>
    </dsp:sp>
    <dsp:sp modelId="{72256287-009A-4166-BD94-44C901D8244B}">
      <dsp:nvSpPr>
        <dsp:cNvPr id="0" name=""/>
        <dsp:cNvSpPr/>
      </dsp:nvSpPr>
      <dsp:spPr>
        <a:xfrm rot="9000000">
          <a:off x="4890271" y="4098135"/>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rot="10800000">
        <a:off x="4993393" y="4164103"/>
        <a:ext cx="257895" cy="280795"/>
      </dsp:txXfrm>
    </dsp:sp>
    <dsp:sp modelId="{12473514-DD9D-460B-8749-B7AAD8B680BB}">
      <dsp:nvSpPr>
        <dsp:cNvPr id="0" name=""/>
        <dsp:cNvSpPr/>
      </dsp:nvSpPr>
      <dsp:spPr>
        <a:xfrm>
          <a:off x="3470688" y="4164467"/>
          <a:ext cx="1386648" cy="138664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Les délais de raccordement</a:t>
          </a:r>
          <a:endParaRPr lang="fr-FR" sz="1100" kern="1200" dirty="0"/>
        </a:p>
      </dsp:txBody>
      <dsp:txXfrm>
        <a:off x="3673758" y="4367537"/>
        <a:ext cx="980508" cy="980508"/>
      </dsp:txXfrm>
    </dsp:sp>
    <dsp:sp modelId="{1E050AF2-E87C-41DD-B30D-8721C32DF5E7}">
      <dsp:nvSpPr>
        <dsp:cNvPr id="0" name=""/>
        <dsp:cNvSpPr/>
      </dsp:nvSpPr>
      <dsp:spPr>
        <a:xfrm rot="12600000">
          <a:off x="3087393" y="4108562"/>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rot="10800000">
        <a:off x="3190515" y="4229793"/>
        <a:ext cx="257895" cy="280795"/>
      </dsp:txXfrm>
    </dsp:sp>
    <dsp:sp modelId="{5DEEF47B-E94D-484E-95C6-E74AB589DEA3}">
      <dsp:nvSpPr>
        <dsp:cNvPr id="0" name=""/>
        <dsp:cNvSpPr/>
      </dsp:nvSpPr>
      <dsp:spPr>
        <a:xfrm>
          <a:off x="1667811" y="3123575"/>
          <a:ext cx="1386648" cy="138664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Les dommages aux ouvrages</a:t>
          </a:r>
          <a:endParaRPr lang="fr-FR" sz="1100" kern="1200" dirty="0"/>
        </a:p>
      </dsp:txBody>
      <dsp:txXfrm>
        <a:off x="1870881" y="3326645"/>
        <a:ext cx="980508" cy="980508"/>
      </dsp:txXfrm>
    </dsp:sp>
    <dsp:sp modelId="{C39419AC-DEAC-451E-8626-7A97E3523A6A}">
      <dsp:nvSpPr>
        <dsp:cNvPr id="0" name=""/>
        <dsp:cNvSpPr/>
      </dsp:nvSpPr>
      <dsp:spPr>
        <a:xfrm rot="16200000">
          <a:off x="2176925" y="2552438"/>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2232188" y="2701300"/>
        <a:ext cx="257895" cy="280795"/>
      </dsp:txXfrm>
    </dsp:sp>
    <dsp:sp modelId="{42E80743-9FED-43EE-BF47-832694CAB174}">
      <dsp:nvSpPr>
        <dsp:cNvPr id="0" name=""/>
        <dsp:cNvSpPr/>
      </dsp:nvSpPr>
      <dsp:spPr>
        <a:xfrm>
          <a:off x="1667811" y="1041792"/>
          <a:ext cx="1386648" cy="138664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La mobilité électrique</a:t>
          </a:r>
          <a:endParaRPr lang="fr-FR" sz="1100" kern="1200" dirty="0"/>
        </a:p>
      </dsp:txBody>
      <dsp:txXfrm>
        <a:off x="1870881" y="1244862"/>
        <a:ext cx="980508" cy="980508"/>
      </dsp:txXfrm>
    </dsp:sp>
    <dsp:sp modelId="{548DED19-974F-4565-8A0F-9471FB308ECA}">
      <dsp:nvSpPr>
        <dsp:cNvPr id="0" name=""/>
        <dsp:cNvSpPr/>
      </dsp:nvSpPr>
      <dsp:spPr>
        <a:xfrm rot="19800000">
          <a:off x="3069333" y="985887"/>
          <a:ext cx="368421" cy="46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3076737" y="1107118"/>
        <a:ext cx="257895" cy="2807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2547" cy="498008"/>
          </a:xfrm>
          <a:prstGeom prst="rect">
            <a:avLst/>
          </a:prstGeom>
        </p:spPr>
        <p:txBody>
          <a:bodyPr vert="horz" lIns="92062" tIns="46031" rIns="92062" bIns="46031" rtlCol="0"/>
          <a:lstStyle>
            <a:lvl1pPr algn="l">
              <a:defRPr sz="1200"/>
            </a:lvl1pPr>
          </a:lstStyle>
          <a:p>
            <a:endParaRPr lang="fr-FR"/>
          </a:p>
        </p:txBody>
      </p:sp>
      <p:sp>
        <p:nvSpPr>
          <p:cNvPr id="3" name="Espace réservé de la date 2"/>
          <p:cNvSpPr>
            <a:spLocks noGrp="1"/>
          </p:cNvSpPr>
          <p:nvPr>
            <p:ph type="dt" sz="quarter" idx="1"/>
          </p:nvPr>
        </p:nvSpPr>
        <p:spPr>
          <a:xfrm>
            <a:off x="3883852" y="0"/>
            <a:ext cx="2972547" cy="498008"/>
          </a:xfrm>
          <a:prstGeom prst="rect">
            <a:avLst/>
          </a:prstGeom>
        </p:spPr>
        <p:txBody>
          <a:bodyPr vert="horz" lIns="92062" tIns="46031" rIns="92062" bIns="46031" rtlCol="0"/>
          <a:lstStyle>
            <a:lvl1pPr algn="r">
              <a:defRPr sz="1200"/>
            </a:lvl1pPr>
          </a:lstStyle>
          <a:p>
            <a:fld id="{0BBE18E8-93A0-4F81-B084-CB4B719A591A}" type="datetimeFigureOut">
              <a:rPr lang="fr-FR" smtClean="0"/>
              <a:pPr/>
              <a:t>14/06/2021</a:t>
            </a:fld>
            <a:endParaRPr lang="fr-FR"/>
          </a:p>
        </p:txBody>
      </p:sp>
      <p:sp>
        <p:nvSpPr>
          <p:cNvPr id="4" name="Espace réservé du pied de page 3"/>
          <p:cNvSpPr>
            <a:spLocks noGrp="1"/>
          </p:cNvSpPr>
          <p:nvPr>
            <p:ph type="ftr" sz="quarter" idx="2"/>
          </p:nvPr>
        </p:nvSpPr>
        <p:spPr>
          <a:xfrm>
            <a:off x="1" y="9428630"/>
            <a:ext cx="2972547" cy="498008"/>
          </a:xfrm>
          <a:prstGeom prst="rect">
            <a:avLst/>
          </a:prstGeom>
        </p:spPr>
        <p:txBody>
          <a:bodyPr vert="horz" lIns="92062" tIns="46031" rIns="92062" bIns="4603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3852" y="9428630"/>
            <a:ext cx="2972547" cy="498008"/>
          </a:xfrm>
          <a:prstGeom prst="rect">
            <a:avLst/>
          </a:prstGeom>
        </p:spPr>
        <p:txBody>
          <a:bodyPr vert="horz" lIns="92062" tIns="46031" rIns="92062" bIns="46031" rtlCol="0" anchor="b"/>
          <a:lstStyle>
            <a:lvl1pPr algn="r">
              <a:defRPr sz="1200"/>
            </a:lvl1pPr>
          </a:lstStyle>
          <a:p>
            <a:fld id="{70B13A29-3652-4AE3-90B6-D51B3FD6B783}" type="slidenum">
              <a:rPr lang="fr-FR" smtClean="0"/>
              <a:pPr/>
              <a:t>‹N°›</a:t>
            </a:fld>
            <a:endParaRPr lang="fr-FR"/>
          </a:p>
        </p:txBody>
      </p:sp>
    </p:spTree>
    <p:extLst>
      <p:ext uri="{BB962C8B-B14F-4D97-AF65-F5344CB8AC3E}">
        <p14:creationId xmlns:p14="http://schemas.microsoft.com/office/powerpoint/2010/main" val="24963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2062" tIns="46031" rIns="92062" bIns="46031"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6332"/>
          </a:xfrm>
          <a:prstGeom prst="rect">
            <a:avLst/>
          </a:prstGeom>
        </p:spPr>
        <p:txBody>
          <a:bodyPr vert="horz" lIns="92062" tIns="46031" rIns="92062" bIns="46031" rtlCol="0"/>
          <a:lstStyle>
            <a:lvl1pPr algn="r">
              <a:defRPr sz="1200"/>
            </a:lvl1pPr>
          </a:lstStyle>
          <a:p>
            <a:fld id="{6149766F-2148-4E44-86E7-9BF59334D4B8}" type="datetimeFigureOut">
              <a:rPr lang="fr-FR" smtClean="0"/>
              <a:pPr/>
              <a:t>14/06/2021</a:t>
            </a:fld>
            <a:endParaRPr lang="fr-FR"/>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2062" tIns="46031" rIns="92062" bIns="46031" rtlCol="0" anchor="ctr"/>
          <a:lstStyle/>
          <a:p>
            <a:endParaRPr lang="fr-FR"/>
          </a:p>
        </p:txBody>
      </p:sp>
      <p:sp>
        <p:nvSpPr>
          <p:cNvPr id="5" name="Espace réservé des commentaires 4"/>
          <p:cNvSpPr>
            <a:spLocks noGrp="1"/>
          </p:cNvSpPr>
          <p:nvPr>
            <p:ph type="body" sz="quarter" idx="3"/>
          </p:nvPr>
        </p:nvSpPr>
        <p:spPr>
          <a:xfrm>
            <a:off x="685801" y="4715153"/>
            <a:ext cx="5486400" cy="4466987"/>
          </a:xfrm>
          <a:prstGeom prst="rect">
            <a:avLst/>
          </a:prstGeom>
        </p:spPr>
        <p:txBody>
          <a:bodyPr vert="horz" lIns="92062" tIns="46031" rIns="92062" bIns="4603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2062" tIns="46031" rIns="92062" bIns="4603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9428583"/>
            <a:ext cx="2971800" cy="496332"/>
          </a:xfrm>
          <a:prstGeom prst="rect">
            <a:avLst/>
          </a:prstGeom>
        </p:spPr>
        <p:txBody>
          <a:bodyPr vert="horz" lIns="92062" tIns="46031" rIns="92062" bIns="46031" rtlCol="0" anchor="b"/>
          <a:lstStyle>
            <a:lvl1pPr algn="r">
              <a:defRPr sz="1200"/>
            </a:lvl1pPr>
          </a:lstStyle>
          <a:p>
            <a:fld id="{9CAB6105-48B8-4691-ADD2-FE6B77A68D21}" type="slidenum">
              <a:rPr lang="fr-FR" smtClean="0"/>
              <a:pPr/>
              <a:t>‹N°›</a:t>
            </a:fld>
            <a:endParaRPr lang="fr-FR"/>
          </a:p>
        </p:txBody>
      </p:sp>
    </p:spTree>
    <p:extLst>
      <p:ext uri="{BB962C8B-B14F-4D97-AF65-F5344CB8AC3E}">
        <p14:creationId xmlns:p14="http://schemas.microsoft.com/office/powerpoint/2010/main" val="21072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CAB6105-48B8-4691-ADD2-FE6B77A68D21}" type="slidenum">
              <a:rPr lang="fr-FR" smtClean="0"/>
              <a:pPr/>
              <a:t>1</a:t>
            </a:fld>
            <a:endParaRPr lang="fr-FR"/>
          </a:p>
        </p:txBody>
      </p:sp>
    </p:spTree>
    <p:extLst>
      <p:ext uri="{BB962C8B-B14F-4D97-AF65-F5344CB8AC3E}">
        <p14:creationId xmlns:p14="http://schemas.microsoft.com/office/powerpoint/2010/main" val="68387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CAB6105-48B8-4691-ADD2-FE6B77A68D21}" type="slidenum">
              <a:rPr lang="fr-FR" smtClean="0"/>
              <a:pPr/>
              <a:t>14</a:t>
            </a:fld>
            <a:endParaRPr lang="fr-FR"/>
          </a:p>
        </p:txBody>
      </p:sp>
    </p:spTree>
    <p:extLst>
      <p:ext uri="{BB962C8B-B14F-4D97-AF65-F5344CB8AC3E}">
        <p14:creationId xmlns:p14="http://schemas.microsoft.com/office/powerpoint/2010/main" val="147595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fld id="{9CAB6105-48B8-4691-ADD2-FE6B77A68D21}" type="slidenum">
              <a:rPr lang="fr-FR" smtClean="0"/>
              <a:pPr/>
              <a:t>15</a:t>
            </a:fld>
            <a:endParaRPr lang="fr-FR"/>
          </a:p>
        </p:txBody>
      </p:sp>
    </p:spTree>
    <p:extLst>
      <p:ext uri="{BB962C8B-B14F-4D97-AF65-F5344CB8AC3E}">
        <p14:creationId xmlns:p14="http://schemas.microsoft.com/office/powerpoint/2010/main" val="226142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fld id="{9CAB6105-48B8-4691-ADD2-FE6B77A68D21}" type="slidenum">
              <a:rPr lang="fr-FR" smtClean="0"/>
              <a:pPr/>
              <a:t>16</a:t>
            </a:fld>
            <a:endParaRPr lang="fr-FR"/>
          </a:p>
        </p:txBody>
      </p:sp>
    </p:spTree>
    <p:extLst>
      <p:ext uri="{BB962C8B-B14F-4D97-AF65-F5344CB8AC3E}">
        <p14:creationId xmlns:p14="http://schemas.microsoft.com/office/powerpoint/2010/main" val="172732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Visuel 1">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27088" y="2276872"/>
            <a:ext cx="7848600" cy="1152128"/>
          </a:xfrm>
        </p:spPr>
        <p:txBody>
          <a:bodyPr/>
          <a:lstStyle>
            <a:lvl1pPr>
              <a:defRPr sz="3200" b="0">
                <a:solidFill>
                  <a:schemeClr val="accent1"/>
                </a:solidFill>
              </a:defRPr>
            </a:lvl1pPr>
          </a:lstStyle>
          <a:p>
            <a:r>
              <a:rPr lang="fr-FR" smtClean="0"/>
              <a:t>Cliquez pour modifier le style du titre</a:t>
            </a:r>
            <a:endParaRPr lang="fr-FR"/>
          </a:p>
        </p:txBody>
      </p:sp>
      <p:sp>
        <p:nvSpPr>
          <p:cNvPr id="3" name="Sous-titre 2"/>
          <p:cNvSpPr>
            <a:spLocks noGrp="1"/>
          </p:cNvSpPr>
          <p:nvPr>
            <p:ph type="subTitle" idx="1"/>
          </p:nvPr>
        </p:nvSpPr>
        <p:spPr>
          <a:xfrm>
            <a:off x="827088" y="3429000"/>
            <a:ext cx="7848600" cy="550912"/>
          </a:xfrm>
        </p:spPr>
        <p:txBody>
          <a:bodyPr/>
          <a:lstStyle>
            <a:lvl1pPr marL="0" indent="0" algn="l">
              <a:lnSpc>
                <a:spcPct val="100000"/>
              </a:lnSpc>
              <a:buNone/>
              <a:defRPr sz="2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u texte 7"/>
          <p:cNvSpPr>
            <a:spLocks noGrp="1"/>
          </p:cNvSpPr>
          <p:nvPr>
            <p:ph type="body" sz="quarter" idx="10"/>
          </p:nvPr>
        </p:nvSpPr>
        <p:spPr>
          <a:xfrm>
            <a:off x="4572001" y="6453335"/>
            <a:ext cx="4103687" cy="288778"/>
          </a:xfrm>
        </p:spPr>
        <p:txBody>
          <a:bodyPr anchor="b"/>
          <a:lstStyle>
            <a:lvl1pPr marL="0" indent="0" algn="r">
              <a:spcBef>
                <a:spcPts val="0"/>
              </a:spcBef>
              <a:buFontTx/>
              <a:buNone/>
              <a:defRPr sz="1400">
                <a:solidFill>
                  <a:schemeClr val="accent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Cliquez pour modifier les styles du texte du masque</a:t>
            </a:r>
          </a:p>
        </p:txBody>
      </p:sp>
      <p:pic>
        <p:nvPicPr>
          <p:cNvPr id="7" name="Image 6" descr="logo FREDD.png"/>
          <p:cNvPicPr>
            <a:picLocks noChangeAspect="1"/>
          </p:cNvPicPr>
          <p:nvPr userDrawn="1"/>
        </p:nvPicPr>
        <p:blipFill>
          <a:blip r:embed="rId3" cstate="email"/>
          <a:stretch>
            <a:fillRect/>
          </a:stretch>
        </p:blipFill>
        <p:spPr>
          <a:xfrm>
            <a:off x="888705" y="526459"/>
            <a:ext cx="1758700" cy="554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tx2"/>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prun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3"/>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3"/>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3"/>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prun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2"/>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2"/>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1"/>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1"/>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2"/>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prun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5"/>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5"/>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5"/>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prun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4"/>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4"/>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4"/>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prun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6"/>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6"/>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6"/>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1"/>
            </a:solidFill>
          </a:ln>
        </p:spPr>
        <p:txBody>
          <a:bodyPr lIns="144000" tIns="144000" rIns="144000" bIns="144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bg1"/>
        </a:solid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4572000" y="2073639"/>
            <a:ext cx="3240360" cy="1139338"/>
          </a:xfrm>
        </p:spPr>
        <p:txBody>
          <a:bodyPr/>
          <a:lstStyle>
            <a:lvl1pPr marL="0" indent="0">
              <a:lnSpc>
                <a:spcPct val="100000"/>
              </a:lnSpc>
              <a:spcBef>
                <a:spcPts val="0"/>
              </a:spcBef>
              <a:buFontTx/>
              <a:buNone/>
              <a:defRPr sz="1200" b="1">
                <a:solidFill>
                  <a:schemeClr val="tx1"/>
                </a:solidFill>
              </a:defRPr>
            </a:lvl1pPr>
            <a:lvl2pPr marL="0" indent="0">
              <a:lnSpc>
                <a:spcPct val="100000"/>
              </a:lnSpc>
              <a:spcBef>
                <a:spcPts val="0"/>
              </a:spcBef>
              <a:buFontTx/>
              <a:buNone/>
              <a:defRPr sz="1200">
                <a:solidFill>
                  <a:schemeClr val="tx1"/>
                </a:solidFill>
              </a:defRPr>
            </a:lvl2pPr>
            <a:lvl3pPr marL="0" indent="0">
              <a:lnSpc>
                <a:spcPct val="100000"/>
              </a:lnSpc>
              <a:spcBef>
                <a:spcPts val="0"/>
              </a:spcBef>
              <a:buFontTx/>
              <a:buNone/>
              <a:defRPr sz="1200">
                <a:solidFill>
                  <a:schemeClr val="tx1"/>
                </a:solidFill>
              </a:defRPr>
            </a:lvl3pPr>
            <a:lvl4pPr marL="0" indent="0">
              <a:lnSpc>
                <a:spcPct val="100000"/>
              </a:lnSpc>
              <a:spcBef>
                <a:spcPts val="0"/>
              </a:spcBef>
              <a:buFontTx/>
              <a:buNone/>
              <a:defRPr sz="1200">
                <a:solidFill>
                  <a:schemeClr val="tx1"/>
                </a:solidFill>
              </a:defRPr>
            </a:lvl4pPr>
            <a:lvl5pPr marL="0" indent="0">
              <a:lnSpc>
                <a:spcPct val="100000"/>
              </a:lnSpc>
              <a:spcBef>
                <a:spcPts val="0"/>
              </a:spcBef>
              <a:buFontTx/>
              <a:buNone/>
              <a:defRPr sz="1200">
                <a:solidFill>
                  <a:schemeClr val="tx1"/>
                </a:solidFill>
              </a:defRPr>
            </a:lvl5pPr>
          </a:lstStyle>
          <a:p>
            <a:pPr lvl="0"/>
            <a:r>
              <a:rPr lang="fr-FR" smtClean="0"/>
              <a:t>Cliquez pour modifier les styles du texte du masque</a:t>
            </a:r>
          </a:p>
          <a:p>
            <a:pPr lvl="1"/>
            <a:r>
              <a:rPr lang="fr-FR" smtClean="0"/>
              <a:t>Deuxième niveau</a:t>
            </a:r>
          </a:p>
        </p:txBody>
      </p:sp>
      <p:sp>
        <p:nvSpPr>
          <p:cNvPr id="9" name="ZoneTexte 8"/>
          <p:cNvSpPr txBox="1"/>
          <p:nvPr userDrawn="1"/>
        </p:nvSpPr>
        <p:spPr>
          <a:xfrm>
            <a:off x="3227120" y="3573016"/>
            <a:ext cx="2695151" cy="276999"/>
          </a:xfrm>
          <a:prstGeom prst="rect">
            <a:avLst/>
          </a:prstGeom>
          <a:noFill/>
        </p:spPr>
        <p:txBody>
          <a:bodyPr wrap="none" lIns="36000" tIns="0" rIns="36000" bIns="0" rtlCol="0">
            <a:spAutoFit/>
          </a:bodyPr>
          <a:lstStyle/>
          <a:p>
            <a:pPr algn="ctr"/>
            <a:r>
              <a:rPr lang="fr-FR" sz="1800" smtClean="0">
                <a:solidFill>
                  <a:schemeClr val="accent1"/>
                </a:solidFill>
              </a:rPr>
              <a:t>Retrouvez-nous sur Internet</a:t>
            </a:r>
            <a:endParaRPr lang="fr-FR" sz="1800">
              <a:solidFill>
                <a:schemeClr val="accent1"/>
              </a:solidFill>
            </a:endParaRPr>
          </a:p>
        </p:txBody>
      </p:sp>
      <p:sp>
        <p:nvSpPr>
          <p:cNvPr id="10" name="ZoneTexte 9"/>
          <p:cNvSpPr txBox="1"/>
          <p:nvPr userDrawn="1"/>
        </p:nvSpPr>
        <p:spPr>
          <a:xfrm>
            <a:off x="2051720" y="4797152"/>
            <a:ext cx="617917" cy="184666"/>
          </a:xfrm>
          <a:prstGeom prst="rect">
            <a:avLst/>
          </a:prstGeom>
          <a:noFill/>
        </p:spPr>
        <p:txBody>
          <a:bodyPr wrap="none" lIns="36000" tIns="0" rIns="36000" bIns="0" rtlCol="0">
            <a:spAutoFit/>
          </a:bodyPr>
          <a:lstStyle/>
          <a:p>
            <a:pPr algn="ctr"/>
            <a:r>
              <a:rPr lang="fr-FR" sz="1200" smtClean="0"/>
              <a:t>enedis.fr</a:t>
            </a:r>
            <a:endParaRPr lang="fr-FR" sz="1200"/>
          </a:p>
        </p:txBody>
      </p:sp>
      <p:sp>
        <p:nvSpPr>
          <p:cNvPr id="11" name="ZoneTexte 10"/>
          <p:cNvSpPr txBox="1"/>
          <p:nvPr userDrawn="1"/>
        </p:nvSpPr>
        <p:spPr>
          <a:xfrm>
            <a:off x="3334422" y="4797152"/>
            <a:ext cx="943262" cy="184666"/>
          </a:xfrm>
          <a:prstGeom prst="rect">
            <a:avLst/>
          </a:prstGeom>
          <a:noFill/>
        </p:spPr>
        <p:txBody>
          <a:bodyPr wrap="none" lIns="36000" tIns="0" rIns="36000" bIns="0" rtlCol="0">
            <a:spAutoFit/>
          </a:bodyPr>
          <a:lstStyle/>
          <a:p>
            <a:pPr algn="ctr"/>
            <a:r>
              <a:rPr lang="fr-FR" sz="1200" smtClean="0"/>
              <a:t>enedis.officiel</a:t>
            </a:r>
            <a:endParaRPr lang="fr-FR" sz="1200"/>
          </a:p>
        </p:txBody>
      </p:sp>
      <p:sp>
        <p:nvSpPr>
          <p:cNvPr id="12" name="ZoneTexte 11"/>
          <p:cNvSpPr txBox="1"/>
          <p:nvPr userDrawn="1"/>
        </p:nvSpPr>
        <p:spPr>
          <a:xfrm>
            <a:off x="4942469" y="4797152"/>
            <a:ext cx="620930" cy="184666"/>
          </a:xfrm>
          <a:prstGeom prst="rect">
            <a:avLst/>
          </a:prstGeom>
          <a:noFill/>
        </p:spPr>
        <p:txBody>
          <a:bodyPr wrap="none" lIns="36000" tIns="0" rIns="36000" bIns="0" rtlCol="0">
            <a:spAutoFit/>
          </a:bodyPr>
          <a:lstStyle/>
          <a:p>
            <a:pPr algn="ctr"/>
            <a:r>
              <a:rPr lang="fr-FR" sz="1200" smtClean="0"/>
              <a:t>@enedis</a:t>
            </a:r>
            <a:endParaRPr lang="fr-FR" sz="1200"/>
          </a:p>
        </p:txBody>
      </p:sp>
      <p:sp>
        <p:nvSpPr>
          <p:cNvPr id="13" name="ZoneTexte 12"/>
          <p:cNvSpPr txBox="1"/>
          <p:nvPr userDrawn="1"/>
        </p:nvSpPr>
        <p:spPr>
          <a:xfrm>
            <a:off x="6228184" y="4797152"/>
            <a:ext cx="943262" cy="184666"/>
          </a:xfrm>
          <a:prstGeom prst="rect">
            <a:avLst/>
          </a:prstGeom>
          <a:noFill/>
        </p:spPr>
        <p:txBody>
          <a:bodyPr wrap="none" lIns="36000" tIns="0" rIns="36000" bIns="0" rtlCol="0">
            <a:spAutoFit/>
          </a:bodyPr>
          <a:lstStyle/>
          <a:p>
            <a:pPr algn="ctr"/>
            <a:r>
              <a:rPr lang="fr-FR" sz="1200" smtClean="0"/>
              <a:t>enedis.officiel</a:t>
            </a:r>
            <a:endParaRPr lang="fr-FR" sz="1200"/>
          </a:p>
        </p:txBody>
      </p:sp>
      <p:sp>
        <p:nvSpPr>
          <p:cNvPr id="34" name="ZoneTexte 33"/>
          <p:cNvSpPr txBox="1"/>
          <p:nvPr userDrawn="1"/>
        </p:nvSpPr>
        <p:spPr>
          <a:xfrm>
            <a:off x="1115616" y="6112604"/>
            <a:ext cx="6912768" cy="453970"/>
          </a:xfrm>
          <a:prstGeom prst="rect">
            <a:avLst/>
          </a:prstGeom>
          <a:noFill/>
        </p:spPr>
        <p:txBody>
          <a:bodyPr wrap="square" rtlCol="0">
            <a:spAutoFit/>
          </a:bodyPr>
          <a:lstStyle/>
          <a:p>
            <a:pPr algn="ctr"/>
            <a:r>
              <a:rPr lang="fr-FR" sz="1200" smtClean="0">
                <a:solidFill>
                  <a:schemeClr val="accent1"/>
                </a:solidFill>
              </a:rPr>
              <a:t>Enedis - Tour Enedis, 34 place des Corolles  -  92079 Paris La Défense  -  enedis.fr</a:t>
            </a:r>
          </a:p>
          <a:p>
            <a:pPr algn="ctr">
              <a:spcBef>
                <a:spcPts val="200"/>
              </a:spcBef>
            </a:pPr>
            <a:r>
              <a:rPr lang="fr-FR" sz="900" smtClean="0">
                <a:solidFill>
                  <a:schemeClr val="accent1"/>
                </a:solidFill>
              </a:rPr>
              <a:t>SA à directoire et à conseil de surveillance au capital de 270 037 000 euros   -   R.C.S. Nanterre 444 608 442</a:t>
            </a:r>
          </a:p>
        </p:txBody>
      </p:sp>
      <p:pic>
        <p:nvPicPr>
          <p:cNvPr id="43" name="Image 42" descr="facebook.png"/>
          <p:cNvPicPr>
            <a:picLocks noChangeAspect="1"/>
          </p:cNvPicPr>
          <p:nvPr userDrawn="1"/>
        </p:nvPicPr>
        <p:blipFill>
          <a:blip r:embed="rId2" cstate="email"/>
          <a:stretch>
            <a:fillRect/>
          </a:stretch>
        </p:blipFill>
        <p:spPr>
          <a:xfrm>
            <a:off x="3567952" y="4227184"/>
            <a:ext cx="460249" cy="460249"/>
          </a:xfrm>
          <a:prstGeom prst="rect">
            <a:avLst/>
          </a:prstGeom>
        </p:spPr>
      </p:pic>
      <p:pic>
        <p:nvPicPr>
          <p:cNvPr id="44" name="Image 43" descr="site.png"/>
          <p:cNvPicPr>
            <a:picLocks noChangeAspect="1"/>
          </p:cNvPicPr>
          <p:nvPr userDrawn="1"/>
        </p:nvPicPr>
        <p:blipFill>
          <a:blip r:embed="rId3" cstate="email"/>
          <a:stretch>
            <a:fillRect/>
          </a:stretch>
        </p:blipFill>
        <p:spPr>
          <a:xfrm>
            <a:off x="2123728" y="4221088"/>
            <a:ext cx="466345" cy="466345"/>
          </a:xfrm>
          <a:prstGeom prst="rect">
            <a:avLst/>
          </a:prstGeom>
        </p:spPr>
      </p:pic>
      <p:pic>
        <p:nvPicPr>
          <p:cNvPr id="45" name="Image 44" descr="twitter.png"/>
          <p:cNvPicPr>
            <a:picLocks noChangeAspect="1"/>
          </p:cNvPicPr>
          <p:nvPr userDrawn="1"/>
        </p:nvPicPr>
        <p:blipFill>
          <a:blip r:embed="rId4" cstate="email"/>
          <a:stretch>
            <a:fillRect/>
          </a:stretch>
        </p:blipFill>
        <p:spPr>
          <a:xfrm>
            <a:off x="5006080" y="4227184"/>
            <a:ext cx="460249" cy="460249"/>
          </a:xfrm>
          <a:prstGeom prst="rect">
            <a:avLst/>
          </a:prstGeom>
        </p:spPr>
      </p:pic>
      <p:pic>
        <p:nvPicPr>
          <p:cNvPr id="46" name="Image 45" descr="you tube.png"/>
          <p:cNvPicPr>
            <a:picLocks noChangeAspect="1"/>
          </p:cNvPicPr>
          <p:nvPr userDrawn="1"/>
        </p:nvPicPr>
        <p:blipFill>
          <a:blip r:embed="rId5" cstate="email"/>
          <a:stretch>
            <a:fillRect/>
          </a:stretch>
        </p:blipFill>
        <p:spPr>
          <a:xfrm>
            <a:off x="6444208" y="4227184"/>
            <a:ext cx="460249" cy="460249"/>
          </a:xfrm>
          <a:prstGeom prst="rect">
            <a:avLst/>
          </a:prstGeom>
        </p:spPr>
      </p:pic>
      <p:grpSp>
        <p:nvGrpSpPr>
          <p:cNvPr id="50" name="Groupe 49"/>
          <p:cNvGrpSpPr/>
          <p:nvPr userDrawn="1"/>
        </p:nvGrpSpPr>
        <p:grpSpPr>
          <a:xfrm>
            <a:off x="3419872" y="2060848"/>
            <a:ext cx="1008000" cy="1008000"/>
            <a:chOff x="3059832" y="332656"/>
            <a:chExt cx="1008000" cy="1008000"/>
          </a:xfrm>
        </p:grpSpPr>
        <p:sp>
          <p:nvSpPr>
            <p:cNvPr id="48" name="Espace réservé du texte 7"/>
            <p:cNvSpPr txBox="1">
              <a:spLocks noChangeAspect="1"/>
            </p:cNvSpPr>
            <p:nvPr userDrawn="1"/>
          </p:nvSpPr>
          <p:spPr>
            <a:xfrm flipV="1">
              <a:off x="3059832" y="332656"/>
              <a:ext cx="1008000" cy="1008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1"/>
            </a:solidFill>
            <a:ln>
              <a:noFill/>
            </a:ln>
          </p:spPr>
          <p:txBody>
            <a:bodyPr vert="horz" lIns="36000" tIns="0" rIns="36000" bIns="0" rtlCol="0" anchor="ctr">
              <a:noAutofit/>
            </a:bodyP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r-FR" sz="2400" b="0" i="0" u="none" strike="noStrike" kern="1200" cap="none" spc="0" normalizeH="0" baseline="0" noProof="0" smtClean="0">
                <a:ln>
                  <a:noFill/>
                </a:ln>
                <a:solidFill>
                  <a:sysClr val="window" lastClr="FFFFFF"/>
                </a:solidFill>
                <a:effectLst/>
                <a:uLnTx/>
                <a:uFillTx/>
                <a:latin typeface="Calibri"/>
                <a:ea typeface="+mn-ea"/>
                <a:cs typeface="+mn-cs"/>
              </a:endParaRPr>
            </a:p>
          </p:txBody>
        </p:sp>
        <p:pic>
          <p:nvPicPr>
            <p:cNvPr id="47" name="Image 46" descr="ERDF_Picto_Humains-08_blanc.png"/>
            <p:cNvPicPr>
              <a:picLocks noChangeAspect="1"/>
            </p:cNvPicPr>
            <p:nvPr userDrawn="1"/>
          </p:nvPicPr>
          <p:blipFill>
            <a:blip r:embed="rId6" cstate="email"/>
            <a:srcRect/>
            <a:stretch>
              <a:fillRect/>
            </a:stretch>
          </p:blipFill>
          <p:spPr>
            <a:xfrm>
              <a:off x="3131832" y="519141"/>
              <a:ext cx="864000" cy="6350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tx2"/>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tx2"/>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12" name="Virage 11"/>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9"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8" r:id="rId2"/>
    <p:sldLayoutId id="2147483650"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1"/>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10"/>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10"/>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11"/>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tx2"/>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3"/>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2"/>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5"/>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4"/>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88640"/>
            <a:ext cx="8218488" cy="936898"/>
          </a:xfrm>
          <a:prstGeom prst="rect">
            <a:avLst/>
          </a:prstGeom>
        </p:spPr>
        <p:txBody>
          <a:bodyPr vert="horz" lIns="36000" tIns="0" rIns="36000" bIns="0" rtlCol="0" anchor="b">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28774"/>
            <a:ext cx="8218488" cy="4537075"/>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771800" y="6446579"/>
            <a:ext cx="3600000" cy="184666"/>
          </a:xfrm>
          <a:prstGeom prst="rect">
            <a:avLst/>
          </a:prstGeom>
        </p:spPr>
        <p:txBody>
          <a:bodyPr vert="horz" lIns="36000" tIns="0" rIns="36000" bIns="0" rtlCol="0" anchor="ctr">
            <a:noAutofit/>
          </a:bodyPr>
          <a:lstStyle>
            <a:lvl1pPr algn="ctr">
              <a:defRPr sz="1000">
                <a:solidFill>
                  <a:schemeClr val="tx1"/>
                </a:solidFill>
              </a:defRPr>
            </a:lvl1pPr>
          </a:lstStyle>
          <a:p>
            <a:endParaRPr lang="fr-FR"/>
          </a:p>
        </p:txBody>
      </p:sp>
      <p:sp>
        <p:nvSpPr>
          <p:cNvPr id="10" name="Forme libre 9"/>
          <p:cNvSpPr>
            <a:spLocks noChangeAspect="1"/>
          </p:cNvSpPr>
          <p:nvPr/>
        </p:nvSpPr>
        <p:spPr>
          <a:xfrm>
            <a:off x="8423716" y="6415245"/>
            <a:ext cx="215976" cy="216000"/>
          </a:xfrm>
          <a:custGeom>
            <a:avLst/>
            <a:gdLst>
              <a:gd name="connsiteX0" fmla="*/ 0 w 720000"/>
              <a:gd name="connsiteY0" fmla="*/ 120002 h 720000"/>
              <a:gd name="connsiteX1" fmla="*/ 35148 w 720000"/>
              <a:gd name="connsiteY1" fmla="*/ 35148 h 720000"/>
              <a:gd name="connsiteX2" fmla="*/ 120002 w 720000"/>
              <a:gd name="connsiteY2" fmla="*/ 0 h 720000"/>
              <a:gd name="connsiteX3" fmla="*/ 599998 w 720000"/>
              <a:gd name="connsiteY3" fmla="*/ 0 h 720000"/>
              <a:gd name="connsiteX4" fmla="*/ 684852 w 720000"/>
              <a:gd name="connsiteY4" fmla="*/ 35148 h 720000"/>
              <a:gd name="connsiteX5" fmla="*/ 720000 w 720000"/>
              <a:gd name="connsiteY5" fmla="*/ 120002 h 720000"/>
              <a:gd name="connsiteX6" fmla="*/ 720000 w 720000"/>
              <a:gd name="connsiteY6" fmla="*/ 599998 h 720000"/>
              <a:gd name="connsiteX7" fmla="*/ 684852 w 720000"/>
              <a:gd name="connsiteY7" fmla="*/ 684852 h 720000"/>
              <a:gd name="connsiteX8" fmla="*/ 599998 w 720000"/>
              <a:gd name="connsiteY8" fmla="*/ 720000 h 720000"/>
              <a:gd name="connsiteX9" fmla="*/ 120002 w 720000"/>
              <a:gd name="connsiteY9" fmla="*/ 720000 h 720000"/>
              <a:gd name="connsiteX10" fmla="*/ 35148 w 720000"/>
              <a:gd name="connsiteY10" fmla="*/ 684852 h 720000"/>
              <a:gd name="connsiteX11" fmla="*/ 0 w 720000"/>
              <a:gd name="connsiteY11" fmla="*/ 599998 h 720000"/>
              <a:gd name="connsiteX12" fmla="*/ 0 w 720000"/>
              <a:gd name="connsiteY12" fmla="*/ 120002 h 720000"/>
              <a:gd name="connsiteX0" fmla="*/ 0 w 720000"/>
              <a:gd name="connsiteY0" fmla="*/ 120002 h 742585"/>
              <a:gd name="connsiteX1" fmla="*/ 35148 w 720000"/>
              <a:gd name="connsiteY1" fmla="*/ 35148 h 742585"/>
              <a:gd name="connsiteX2" fmla="*/ 120002 w 720000"/>
              <a:gd name="connsiteY2" fmla="*/ 0 h 742585"/>
              <a:gd name="connsiteX3" fmla="*/ 599998 w 720000"/>
              <a:gd name="connsiteY3" fmla="*/ 0 h 742585"/>
              <a:gd name="connsiteX4" fmla="*/ 684852 w 720000"/>
              <a:gd name="connsiteY4" fmla="*/ 35148 h 742585"/>
              <a:gd name="connsiteX5" fmla="*/ 720000 w 720000"/>
              <a:gd name="connsiteY5" fmla="*/ 120002 h 742585"/>
              <a:gd name="connsiteX6" fmla="*/ 720000 w 720000"/>
              <a:gd name="connsiteY6" fmla="*/ 599998 h 742585"/>
              <a:gd name="connsiteX7" fmla="*/ 684852 w 720000"/>
              <a:gd name="connsiteY7" fmla="*/ 684852 h 742585"/>
              <a:gd name="connsiteX8" fmla="*/ 599998 w 720000"/>
              <a:gd name="connsiteY8" fmla="*/ 720000 h 742585"/>
              <a:gd name="connsiteX9" fmla="*/ 120002 w 720000"/>
              <a:gd name="connsiteY9" fmla="*/ 720000 h 742585"/>
              <a:gd name="connsiteX10" fmla="*/ 0 w 720000"/>
              <a:gd name="connsiteY10" fmla="*/ 720080 h 742585"/>
              <a:gd name="connsiteX11" fmla="*/ 0 w 720000"/>
              <a:gd name="connsiteY11" fmla="*/ 599998 h 742585"/>
              <a:gd name="connsiteX12" fmla="*/ 0 w 720000"/>
              <a:gd name="connsiteY12" fmla="*/ 120002 h 742585"/>
              <a:gd name="connsiteX0" fmla="*/ 0 w 720000"/>
              <a:gd name="connsiteY0" fmla="*/ 120002 h 738145"/>
              <a:gd name="connsiteX1" fmla="*/ 35148 w 720000"/>
              <a:gd name="connsiteY1" fmla="*/ 35148 h 738145"/>
              <a:gd name="connsiteX2" fmla="*/ 120002 w 720000"/>
              <a:gd name="connsiteY2" fmla="*/ 0 h 738145"/>
              <a:gd name="connsiteX3" fmla="*/ 599998 w 720000"/>
              <a:gd name="connsiteY3" fmla="*/ 0 h 738145"/>
              <a:gd name="connsiteX4" fmla="*/ 684852 w 720000"/>
              <a:gd name="connsiteY4" fmla="*/ 35148 h 738145"/>
              <a:gd name="connsiteX5" fmla="*/ 720000 w 720000"/>
              <a:gd name="connsiteY5" fmla="*/ 120002 h 738145"/>
              <a:gd name="connsiteX6" fmla="*/ 720000 w 720000"/>
              <a:gd name="connsiteY6" fmla="*/ 599998 h 738145"/>
              <a:gd name="connsiteX7" fmla="*/ 684852 w 720000"/>
              <a:gd name="connsiteY7" fmla="*/ 684852 h 738145"/>
              <a:gd name="connsiteX8" fmla="*/ 599998 w 720000"/>
              <a:gd name="connsiteY8" fmla="*/ 720000 h 738145"/>
              <a:gd name="connsiteX9" fmla="*/ 120002 w 720000"/>
              <a:gd name="connsiteY9" fmla="*/ 720000 h 738145"/>
              <a:gd name="connsiteX10" fmla="*/ 0 w 720000"/>
              <a:gd name="connsiteY10" fmla="*/ 720080 h 738145"/>
              <a:gd name="connsiteX11" fmla="*/ 0 w 720000"/>
              <a:gd name="connsiteY11" fmla="*/ 599998 h 738145"/>
              <a:gd name="connsiteX12" fmla="*/ 0 w 720000"/>
              <a:gd name="connsiteY12" fmla="*/ 120002 h 738145"/>
              <a:gd name="connsiteX0" fmla="*/ 0 w 720000"/>
              <a:gd name="connsiteY0" fmla="*/ 120002 h 720080"/>
              <a:gd name="connsiteX1" fmla="*/ 35148 w 720000"/>
              <a:gd name="connsiteY1" fmla="*/ 35148 h 720080"/>
              <a:gd name="connsiteX2" fmla="*/ 120002 w 720000"/>
              <a:gd name="connsiteY2" fmla="*/ 0 h 720080"/>
              <a:gd name="connsiteX3" fmla="*/ 599998 w 720000"/>
              <a:gd name="connsiteY3" fmla="*/ 0 h 720080"/>
              <a:gd name="connsiteX4" fmla="*/ 684852 w 720000"/>
              <a:gd name="connsiteY4" fmla="*/ 35148 h 720080"/>
              <a:gd name="connsiteX5" fmla="*/ 720000 w 720000"/>
              <a:gd name="connsiteY5" fmla="*/ 120002 h 720080"/>
              <a:gd name="connsiteX6" fmla="*/ 720000 w 720000"/>
              <a:gd name="connsiteY6" fmla="*/ 599998 h 720080"/>
              <a:gd name="connsiteX7" fmla="*/ 684852 w 720000"/>
              <a:gd name="connsiteY7" fmla="*/ 684852 h 720080"/>
              <a:gd name="connsiteX8" fmla="*/ 599998 w 720000"/>
              <a:gd name="connsiteY8" fmla="*/ 720000 h 720080"/>
              <a:gd name="connsiteX9" fmla="*/ 120002 w 720000"/>
              <a:gd name="connsiteY9" fmla="*/ 720000 h 720080"/>
              <a:gd name="connsiteX10" fmla="*/ 0 w 720000"/>
              <a:gd name="connsiteY10" fmla="*/ 720080 h 720080"/>
              <a:gd name="connsiteX11" fmla="*/ 0 w 720000"/>
              <a:gd name="connsiteY11" fmla="*/ 599998 h 720080"/>
              <a:gd name="connsiteX12" fmla="*/ 0 w 720000"/>
              <a:gd name="connsiteY12" fmla="*/ 12000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00" h="720080">
                <a:moveTo>
                  <a:pt x="0" y="120002"/>
                </a:moveTo>
                <a:cubicBezTo>
                  <a:pt x="0" y="88175"/>
                  <a:pt x="12643" y="57653"/>
                  <a:pt x="35148" y="35148"/>
                </a:cubicBezTo>
                <a:cubicBezTo>
                  <a:pt x="57653" y="12643"/>
                  <a:pt x="88176" y="0"/>
                  <a:pt x="120002" y="0"/>
                </a:cubicBezTo>
                <a:lnTo>
                  <a:pt x="599998" y="0"/>
                </a:lnTo>
                <a:cubicBezTo>
                  <a:pt x="631825" y="0"/>
                  <a:pt x="662347" y="12643"/>
                  <a:pt x="684852" y="35148"/>
                </a:cubicBezTo>
                <a:cubicBezTo>
                  <a:pt x="707357" y="57653"/>
                  <a:pt x="720000" y="88176"/>
                  <a:pt x="720000" y="120002"/>
                </a:cubicBezTo>
                <a:lnTo>
                  <a:pt x="720000" y="599998"/>
                </a:lnTo>
                <a:cubicBezTo>
                  <a:pt x="720000" y="631825"/>
                  <a:pt x="707357" y="662348"/>
                  <a:pt x="684852" y="684852"/>
                </a:cubicBezTo>
                <a:cubicBezTo>
                  <a:pt x="662347" y="707357"/>
                  <a:pt x="631824" y="720000"/>
                  <a:pt x="599998" y="720000"/>
                </a:cubicBezTo>
                <a:lnTo>
                  <a:pt x="120002" y="720000"/>
                </a:lnTo>
                <a:cubicBezTo>
                  <a:pt x="88175" y="720000"/>
                  <a:pt x="122889" y="719418"/>
                  <a:pt x="0" y="720080"/>
                </a:cubicBezTo>
                <a:lnTo>
                  <a:pt x="0" y="599998"/>
                </a:lnTo>
                <a:lnTo>
                  <a:pt x="0" y="1200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7C0B76EA-22E5-44ED-A8EE-6D26D6E8A8E2}" type="slidenum">
              <a:rPr lang="fr-FR" sz="800" smtClean="0"/>
              <a:pPr algn="ctr"/>
              <a:t>‹N°›</a:t>
            </a:fld>
            <a:endParaRPr lang="fr-FR" sz="800"/>
          </a:p>
        </p:txBody>
      </p:sp>
      <p:sp>
        <p:nvSpPr>
          <p:cNvPr id="9" name="Virage 8"/>
          <p:cNvSpPr>
            <a:spLocks noChangeAspect="1"/>
          </p:cNvSpPr>
          <p:nvPr/>
        </p:nvSpPr>
        <p:spPr>
          <a:xfrm flipV="1">
            <a:off x="340781" y="1042036"/>
            <a:ext cx="162000" cy="162000"/>
          </a:xfrm>
          <a:prstGeom prst="bentArrow">
            <a:avLst>
              <a:gd name="adj1" fmla="val 23794"/>
              <a:gd name="adj2" fmla="val 14711"/>
              <a:gd name="adj3" fmla="val 0"/>
              <a:gd name="adj4" fmla="val 620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descr="logo horizontal.png"/>
          <p:cNvPicPr>
            <a:picLocks noChangeAspect="1"/>
          </p:cNvPicPr>
          <p:nvPr/>
        </p:nvPicPr>
        <p:blipFill>
          <a:blip r:embed="rId7" cstate="email"/>
          <a:stretch>
            <a:fillRect/>
          </a:stretch>
        </p:blipFill>
        <p:spPr>
          <a:xfrm>
            <a:off x="468313" y="6469377"/>
            <a:ext cx="1871476" cy="128016"/>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80000"/>
        </a:lnSpc>
        <a:spcBef>
          <a:spcPct val="0"/>
        </a:spcBef>
        <a:buNone/>
        <a:defRPr sz="3000" b="1" kern="1200">
          <a:solidFill>
            <a:schemeClr val="accent6"/>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400" kern="1200">
          <a:solidFill>
            <a:schemeClr val="accent6"/>
          </a:solidFill>
          <a:latin typeface="+mn-lt"/>
          <a:ea typeface="+mn-ea"/>
          <a:cs typeface="+mn-cs"/>
        </a:defRPr>
      </a:lvl1pPr>
      <a:lvl2pPr marL="0" indent="0" algn="l" defTabSz="914400" rtl="0" eaLnBrk="1" latinLnBrk="0" hangingPunct="1">
        <a:lnSpc>
          <a:spcPct val="90000"/>
        </a:lnSpc>
        <a:spcBef>
          <a:spcPts val="600"/>
        </a:spcBef>
        <a:buClr>
          <a:schemeClr val="accent1"/>
        </a:buClr>
        <a:buSzPct val="80000"/>
        <a:buFont typeface="Wingdings" pitchFamily="2" charset="2"/>
        <a:buNone/>
        <a:defRPr sz="2200" kern="1200">
          <a:solidFill>
            <a:schemeClr val="tx1"/>
          </a:solidFill>
          <a:latin typeface="+mn-lt"/>
          <a:ea typeface="+mn-ea"/>
          <a:cs typeface="+mn-cs"/>
        </a:defRPr>
      </a:lvl2pPr>
      <a:lvl3pPr marL="216000" indent="-216000" algn="l" defTabSz="914400" rtl="0" eaLnBrk="1" latinLnBrk="0" hangingPunct="1">
        <a:lnSpc>
          <a:spcPct val="90000"/>
        </a:lnSpc>
        <a:spcBef>
          <a:spcPts val="600"/>
        </a:spcBef>
        <a:buClr>
          <a:schemeClr val="accent1"/>
        </a:buClr>
        <a:buSzPct val="70000"/>
        <a:buFontTx/>
        <a:buBlip>
          <a:blip r:embed="rId8"/>
        </a:buBlip>
        <a:defRPr sz="2200" kern="1200">
          <a:solidFill>
            <a:schemeClr val="tx1"/>
          </a:solidFill>
          <a:latin typeface="+mn-lt"/>
          <a:ea typeface="+mn-ea"/>
          <a:cs typeface="+mn-cs"/>
        </a:defRPr>
      </a:lvl3pPr>
      <a:lvl4pPr marL="648000" indent="-180000" algn="l" defTabSz="914400" rtl="0" eaLnBrk="1" latinLnBrk="0" hangingPunct="1">
        <a:lnSpc>
          <a:spcPct val="90000"/>
        </a:lnSpc>
        <a:spcBef>
          <a:spcPts val="600"/>
        </a:spcBef>
        <a:buClr>
          <a:schemeClr val="accent1"/>
        </a:buClr>
        <a:buSzPct val="70000"/>
        <a:buFontTx/>
        <a:buBlip>
          <a:blip r:embed="rId8"/>
        </a:buBlip>
        <a:defRPr sz="2000" kern="1200">
          <a:solidFill>
            <a:schemeClr val="tx1"/>
          </a:solidFill>
          <a:latin typeface="+mn-lt"/>
          <a:ea typeface="+mn-ea"/>
          <a:cs typeface="+mn-cs"/>
        </a:defRPr>
      </a:lvl4pPr>
      <a:lvl5pPr marL="828000" indent="179388" algn="l" defTabSz="914400" rtl="0" eaLnBrk="1" latinLnBrk="0" hangingPunct="1">
        <a:lnSpc>
          <a:spcPct val="90000"/>
        </a:lnSpc>
        <a:spcBef>
          <a:spcPts val="300"/>
        </a:spcBef>
        <a:buClr>
          <a:schemeClr val="bg2"/>
        </a:buClr>
        <a:buSzPct val="70000"/>
        <a:buFontTx/>
        <a:buBlip>
          <a:blip r:embed="rId9"/>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088" y="2380782"/>
            <a:ext cx="7848600" cy="1152128"/>
          </a:xfrm>
        </p:spPr>
        <p:txBody>
          <a:bodyPr/>
          <a:lstStyle/>
          <a:p>
            <a:r>
              <a:rPr lang="fr-FR" dirty="0"/>
              <a:t>Point d’actualité </a:t>
            </a:r>
            <a:r>
              <a:rPr lang="fr-FR" dirty="0" smtClean="0"/>
              <a:t>Enedis</a:t>
            </a:r>
            <a:br>
              <a:rPr lang="fr-FR" dirty="0" smtClean="0"/>
            </a:br>
            <a:r>
              <a:rPr lang="fr-FR" sz="2800" dirty="0" smtClean="0"/>
              <a:t>Communauté de Communes Vallée de l’Homme</a:t>
            </a:r>
            <a:endParaRPr lang="fr-FR" sz="2800" dirty="0"/>
          </a:p>
        </p:txBody>
      </p:sp>
      <p:sp>
        <p:nvSpPr>
          <p:cNvPr id="6" name="Sous-titre 5"/>
          <p:cNvSpPr>
            <a:spLocks noGrp="1"/>
          </p:cNvSpPr>
          <p:nvPr>
            <p:ph type="subTitle" idx="1"/>
          </p:nvPr>
        </p:nvSpPr>
        <p:spPr>
          <a:xfrm>
            <a:off x="827088" y="3273135"/>
            <a:ext cx="7848600" cy="550912"/>
          </a:xfrm>
        </p:spPr>
        <p:txBody>
          <a:bodyPr/>
          <a:lstStyle/>
          <a:p>
            <a:endParaRPr lang="fr-FR" dirty="0" smtClean="0"/>
          </a:p>
          <a:p>
            <a:r>
              <a:rPr lang="fr-FR" dirty="0" err="1" smtClean="0"/>
              <a:t>Plazac</a:t>
            </a:r>
            <a:r>
              <a:rPr lang="fr-FR" dirty="0" smtClean="0"/>
              <a:t>, le 10 juin 2021</a:t>
            </a:r>
            <a:endParaRPr lang="fr-FR" dirty="0"/>
          </a:p>
        </p:txBody>
      </p:sp>
      <p:sp>
        <p:nvSpPr>
          <p:cNvPr id="3" name="Espace réservé du texte 2"/>
          <p:cNvSpPr>
            <a:spLocks noGrp="1"/>
          </p:cNvSpPr>
          <p:nvPr>
            <p:ph type="body" sz="quarter" idx="10"/>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346840" y="111860"/>
            <a:ext cx="4834759" cy="689420"/>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a:solidFill>
                  <a:schemeClr val="tx1"/>
                </a:solidFill>
              </a:rPr>
              <a:t>Départ </a:t>
            </a:r>
            <a:r>
              <a:rPr lang="fr-FR" sz="2000" dirty="0" err="1">
                <a:solidFill>
                  <a:schemeClr val="tx1"/>
                </a:solidFill>
              </a:rPr>
              <a:t>Manaurie</a:t>
            </a:r>
            <a:r>
              <a:rPr lang="fr-FR" sz="2000" dirty="0">
                <a:solidFill>
                  <a:schemeClr val="tx1"/>
                </a:solidFill>
              </a:rPr>
              <a:t> de </a:t>
            </a:r>
            <a:r>
              <a:rPr lang="fr-FR" sz="2000" dirty="0" smtClean="0">
                <a:solidFill>
                  <a:schemeClr val="tx1"/>
                </a:solidFill>
              </a:rPr>
              <a:t>CAMPAGNE (</a:t>
            </a:r>
            <a:r>
              <a:rPr lang="fr-FR" sz="2000" dirty="0" err="1" smtClean="0">
                <a:solidFill>
                  <a:schemeClr val="tx1"/>
                </a:solidFill>
              </a:rPr>
              <a:t>Tx</a:t>
            </a:r>
            <a:r>
              <a:rPr lang="fr-FR" sz="2000" dirty="0" smtClean="0">
                <a:solidFill>
                  <a:schemeClr val="tx1"/>
                </a:solidFill>
              </a:rPr>
              <a:t> </a:t>
            </a:r>
            <a:r>
              <a:rPr lang="fr-FR" sz="2000" dirty="0" err="1" smtClean="0">
                <a:solidFill>
                  <a:schemeClr val="tx1"/>
                </a:solidFill>
              </a:rPr>
              <a:t>Fleurac</a:t>
            </a:r>
            <a:r>
              <a:rPr lang="fr-FR" sz="2000" dirty="0" smtClean="0">
                <a:solidFill>
                  <a:schemeClr val="tx1"/>
                </a:solidFill>
              </a:rPr>
              <a:t>)</a:t>
            </a:r>
            <a:r>
              <a:rPr lang="fr-FR" sz="3600" dirty="0">
                <a:solidFill>
                  <a:schemeClr val="tx1"/>
                </a:solidFill>
              </a:rPr>
              <a:t/>
            </a:r>
            <a:br>
              <a:rPr lang="fr-FR" sz="3600" dirty="0">
                <a:solidFill>
                  <a:schemeClr val="tx1"/>
                </a:solidFill>
              </a:rPr>
            </a:br>
            <a:r>
              <a:rPr lang="fr-FR" sz="1200" dirty="0">
                <a:solidFill>
                  <a:schemeClr val="tx1"/>
                </a:solidFill>
              </a:rPr>
              <a:t>Montant des Travaux : </a:t>
            </a:r>
            <a:r>
              <a:rPr lang="fr-FR" sz="1200" dirty="0" smtClean="0">
                <a:solidFill>
                  <a:schemeClr val="tx1"/>
                </a:solidFill>
              </a:rPr>
              <a:t>682 </a:t>
            </a:r>
            <a:r>
              <a:rPr lang="fr-FR" sz="1200" dirty="0">
                <a:solidFill>
                  <a:schemeClr val="tx1"/>
                </a:solidFill>
              </a:rPr>
              <a:t>k€</a:t>
            </a:r>
            <a:br>
              <a:rPr lang="fr-FR" sz="1200" dirty="0">
                <a:solidFill>
                  <a:schemeClr val="tx1"/>
                </a:solidFill>
              </a:rPr>
            </a:br>
            <a:r>
              <a:rPr lang="fr-FR" sz="1200" dirty="0">
                <a:solidFill>
                  <a:schemeClr val="tx1"/>
                </a:solidFill>
              </a:rPr>
              <a:t>Enfouissement de </a:t>
            </a:r>
            <a:r>
              <a:rPr lang="fr-FR" sz="1200" dirty="0" smtClean="0">
                <a:solidFill>
                  <a:schemeClr val="tx1"/>
                </a:solidFill>
              </a:rPr>
              <a:t>6,3 </a:t>
            </a:r>
            <a:r>
              <a:rPr lang="fr-FR" sz="1200" dirty="0">
                <a:solidFill>
                  <a:schemeClr val="tx1"/>
                </a:solidFill>
              </a:rPr>
              <a:t>km de réseau 20 000 Volts (HTA)</a:t>
            </a:r>
            <a:br>
              <a:rPr lang="fr-FR" sz="1200" dirty="0">
                <a:solidFill>
                  <a:schemeClr val="tx1"/>
                </a:solidFill>
              </a:rPr>
            </a:br>
            <a:r>
              <a:rPr lang="fr-FR" sz="1200" dirty="0">
                <a:solidFill>
                  <a:schemeClr val="tx1"/>
                </a:solidFill>
              </a:rPr>
              <a:t>Dépose de </a:t>
            </a:r>
            <a:r>
              <a:rPr lang="fr-FR" sz="1200" dirty="0" smtClean="0">
                <a:solidFill>
                  <a:schemeClr val="tx1"/>
                </a:solidFill>
              </a:rPr>
              <a:t>7,2 </a:t>
            </a:r>
            <a:r>
              <a:rPr lang="fr-FR" sz="1200" dirty="0">
                <a:solidFill>
                  <a:schemeClr val="tx1"/>
                </a:solidFill>
              </a:rPr>
              <a:t>km de réseau aérien</a:t>
            </a:r>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841" y="801279"/>
            <a:ext cx="5654566" cy="5673093"/>
          </a:xfrm>
        </p:spPr>
      </p:pic>
    </p:spTree>
    <p:extLst>
      <p:ext uri="{BB962C8B-B14F-4D97-AF65-F5344CB8AC3E}">
        <p14:creationId xmlns:p14="http://schemas.microsoft.com/office/powerpoint/2010/main" val="41920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9784" y="131976"/>
            <a:ext cx="5093554" cy="861774"/>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a:t>Départ </a:t>
            </a:r>
            <a:r>
              <a:rPr lang="fr-FR" sz="2000" dirty="0" err="1" smtClean="0"/>
              <a:t>Manaurie</a:t>
            </a:r>
            <a:r>
              <a:rPr lang="fr-FR" sz="2000" dirty="0" smtClean="0"/>
              <a:t> de CAMPAGNE (</a:t>
            </a:r>
            <a:r>
              <a:rPr lang="fr-FR" sz="2000" dirty="0" err="1" smtClean="0"/>
              <a:t>Tx</a:t>
            </a:r>
            <a:r>
              <a:rPr lang="fr-FR" sz="2000" dirty="0" smtClean="0"/>
              <a:t> </a:t>
            </a:r>
            <a:r>
              <a:rPr lang="fr-FR" sz="2000" dirty="0" err="1" smtClean="0"/>
              <a:t>Manaurie</a:t>
            </a:r>
            <a:r>
              <a:rPr lang="fr-FR" sz="2000" dirty="0" smtClean="0"/>
              <a:t>)</a:t>
            </a:r>
            <a:endParaRPr lang="fr-FR" sz="2000" dirty="0"/>
          </a:p>
          <a:p>
            <a:r>
              <a:rPr lang="fr-FR" sz="1200" dirty="0"/>
              <a:t>Montant des Travaux : </a:t>
            </a:r>
            <a:r>
              <a:rPr lang="fr-FR" sz="1200" dirty="0" smtClean="0"/>
              <a:t>244 </a:t>
            </a:r>
            <a:r>
              <a:rPr lang="fr-FR" sz="1200" dirty="0"/>
              <a:t>k€</a:t>
            </a:r>
          </a:p>
          <a:p>
            <a:r>
              <a:rPr lang="fr-FR" sz="1200" dirty="0"/>
              <a:t>Enfouissement de </a:t>
            </a:r>
            <a:r>
              <a:rPr lang="fr-FR" sz="1200" dirty="0" smtClean="0"/>
              <a:t>2,9 km </a:t>
            </a:r>
            <a:r>
              <a:rPr lang="fr-FR" sz="1200" dirty="0"/>
              <a:t>de réseau 20 000 Volts (HTA)</a:t>
            </a:r>
          </a:p>
          <a:p>
            <a:r>
              <a:rPr lang="fr-FR" sz="1200" dirty="0"/>
              <a:t>Dépose de </a:t>
            </a:r>
            <a:r>
              <a:rPr lang="fr-FR" sz="1200" dirty="0" smtClean="0"/>
              <a:t>4,5 km </a:t>
            </a:r>
            <a:r>
              <a:rPr lang="fr-FR" sz="1200" dirty="0"/>
              <a:t>de réseau </a:t>
            </a:r>
            <a:r>
              <a:rPr lang="fr-FR" sz="1200" dirty="0" smtClean="0"/>
              <a:t>aérien</a:t>
            </a:r>
            <a:endParaRPr lang="fr-FR" sz="1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993749"/>
            <a:ext cx="8067982" cy="5450635"/>
          </a:xfrm>
          <a:prstGeom prst="rect">
            <a:avLst/>
          </a:prstGeom>
        </p:spPr>
      </p:pic>
    </p:spTree>
    <p:extLst>
      <p:ext uri="{BB962C8B-B14F-4D97-AF65-F5344CB8AC3E}">
        <p14:creationId xmlns:p14="http://schemas.microsoft.com/office/powerpoint/2010/main" val="2571389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9784" y="131976"/>
            <a:ext cx="6396837" cy="677108"/>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a:t>Départ </a:t>
            </a:r>
            <a:r>
              <a:rPr lang="fr-FR" sz="2000" dirty="0" err="1" smtClean="0"/>
              <a:t>Manaurie</a:t>
            </a:r>
            <a:r>
              <a:rPr lang="fr-FR" sz="2000" dirty="0" smtClean="0"/>
              <a:t> de CAMPAGNE </a:t>
            </a:r>
            <a:r>
              <a:rPr lang="fr-FR" sz="1200" dirty="0" smtClean="0"/>
              <a:t>(Bouclage Le Bugue / Savignac de </a:t>
            </a:r>
            <a:r>
              <a:rPr lang="fr-FR" sz="1200" dirty="0" err="1" smtClean="0"/>
              <a:t>Miremont</a:t>
            </a:r>
            <a:r>
              <a:rPr lang="fr-FR" sz="1200" dirty="0" smtClean="0"/>
              <a:t>)</a:t>
            </a:r>
            <a:endParaRPr lang="fr-FR" sz="1200" dirty="0"/>
          </a:p>
          <a:p>
            <a:r>
              <a:rPr lang="fr-FR" sz="1200" dirty="0"/>
              <a:t>Montant des Travaux : </a:t>
            </a:r>
            <a:r>
              <a:rPr lang="fr-FR" sz="1200" dirty="0" smtClean="0"/>
              <a:t>165 </a:t>
            </a:r>
            <a:r>
              <a:rPr lang="fr-FR" sz="1200" dirty="0"/>
              <a:t>k€</a:t>
            </a:r>
          </a:p>
          <a:p>
            <a:r>
              <a:rPr lang="fr-FR" sz="1200" dirty="0"/>
              <a:t>Enfouissement </a:t>
            </a:r>
            <a:r>
              <a:rPr lang="fr-FR" sz="1200" dirty="0" smtClean="0"/>
              <a:t>de 1,7 km </a:t>
            </a:r>
            <a:r>
              <a:rPr lang="fr-FR" sz="1200" dirty="0"/>
              <a:t>de réseau 20 000 Volts (HTA</a:t>
            </a:r>
            <a:r>
              <a:rPr lang="fr-FR" sz="1200" dirty="0" smtClean="0"/>
              <a:t>)</a:t>
            </a:r>
            <a:endParaRPr lang="fr-FR" sz="1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993751"/>
            <a:ext cx="8320229" cy="5365008"/>
          </a:xfrm>
          <a:prstGeom prst="rect">
            <a:avLst/>
          </a:prstGeom>
        </p:spPr>
      </p:pic>
    </p:spTree>
    <p:extLst>
      <p:ext uri="{BB962C8B-B14F-4D97-AF65-F5344CB8AC3E}">
        <p14:creationId xmlns:p14="http://schemas.microsoft.com/office/powerpoint/2010/main" val="38339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Déploiement des compteurs communicants</a:t>
            </a:r>
            <a:br>
              <a:rPr lang="fr-FR" sz="2800" dirty="0" smtClean="0"/>
            </a:br>
            <a:r>
              <a:rPr lang="fr-FR" sz="2400" dirty="0" smtClean="0"/>
              <a:t>(point au 26 mai 2021)</a:t>
            </a:r>
            <a:endParaRPr lang="fr-FR" sz="2400" dirty="0"/>
          </a:p>
        </p:txBody>
      </p:sp>
      <p:sp>
        <p:nvSpPr>
          <p:cNvPr id="4" name="Rectangle 3"/>
          <p:cNvSpPr/>
          <p:nvPr/>
        </p:nvSpPr>
        <p:spPr>
          <a:xfrm>
            <a:off x="130629" y="108857"/>
            <a:ext cx="889362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3" name="Rectangle à coins arrondis 2"/>
          <p:cNvSpPr/>
          <p:nvPr/>
        </p:nvSpPr>
        <p:spPr>
          <a:xfrm>
            <a:off x="2441222" y="3354841"/>
            <a:ext cx="2004871" cy="726657"/>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2000" dirty="0" smtClean="0"/>
              <a:t>32 millions</a:t>
            </a:r>
          </a:p>
        </p:txBody>
      </p:sp>
      <p:sp>
        <p:nvSpPr>
          <p:cNvPr id="11" name="Rectangle à coins arrondis 10"/>
          <p:cNvSpPr/>
          <p:nvPr/>
        </p:nvSpPr>
        <p:spPr>
          <a:xfrm>
            <a:off x="2441222" y="4629648"/>
            <a:ext cx="2004871" cy="726657"/>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2000" dirty="0" smtClean="0"/>
              <a:t>59,5 millions</a:t>
            </a:r>
          </a:p>
        </p:txBody>
      </p:sp>
      <p:sp>
        <p:nvSpPr>
          <p:cNvPr id="14" name="Rectangle à coins arrondis 13"/>
          <p:cNvSpPr/>
          <p:nvPr/>
        </p:nvSpPr>
        <p:spPr>
          <a:xfrm>
            <a:off x="4688301" y="3354841"/>
            <a:ext cx="2004871" cy="726657"/>
          </a:xfrm>
          <a:prstGeom prst="round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dirty="0" smtClean="0"/>
              <a:t>201 600</a:t>
            </a:r>
          </a:p>
        </p:txBody>
      </p:sp>
      <p:sp>
        <p:nvSpPr>
          <p:cNvPr id="15" name="Rectangle à coins arrondis 14"/>
          <p:cNvSpPr/>
          <p:nvPr/>
        </p:nvSpPr>
        <p:spPr>
          <a:xfrm>
            <a:off x="4674690" y="4627180"/>
            <a:ext cx="2004871" cy="726657"/>
          </a:xfrm>
          <a:prstGeom prst="round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dirty="0" smtClean="0"/>
              <a:t>306 400</a:t>
            </a:r>
          </a:p>
        </p:txBody>
      </p:sp>
      <p:sp>
        <p:nvSpPr>
          <p:cNvPr id="16" name="Rectangle à coins arrondis 15"/>
          <p:cNvSpPr/>
          <p:nvPr/>
        </p:nvSpPr>
        <p:spPr>
          <a:xfrm>
            <a:off x="2441222" y="2132675"/>
            <a:ext cx="2004871" cy="726657"/>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2000" dirty="0" smtClean="0"/>
              <a:t>France</a:t>
            </a:r>
          </a:p>
        </p:txBody>
      </p:sp>
      <p:sp>
        <p:nvSpPr>
          <p:cNvPr id="17" name="Rectangle à coins arrondis 16"/>
          <p:cNvSpPr/>
          <p:nvPr/>
        </p:nvSpPr>
        <p:spPr>
          <a:xfrm>
            <a:off x="4688301" y="2132675"/>
            <a:ext cx="2004871" cy="726657"/>
          </a:xfrm>
          <a:prstGeom prst="round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dirty="0" smtClean="0"/>
              <a:t>Dordogne</a:t>
            </a:r>
          </a:p>
        </p:txBody>
      </p:sp>
      <p:sp>
        <p:nvSpPr>
          <p:cNvPr id="18" name="Rectangle à coins arrondis 17"/>
          <p:cNvSpPr/>
          <p:nvPr/>
        </p:nvSpPr>
        <p:spPr>
          <a:xfrm>
            <a:off x="180532" y="3352373"/>
            <a:ext cx="2004871" cy="726657"/>
          </a:xfrm>
          <a:prstGeom prst="roundRect">
            <a:avLst/>
          </a:prstGeom>
          <a:ln/>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lang="fr-FR" sz="2000" dirty="0" smtClean="0"/>
              <a:t>Compteurs posés</a:t>
            </a:r>
          </a:p>
        </p:txBody>
      </p:sp>
      <p:sp>
        <p:nvSpPr>
          <p:cNvPr id="19" name="Rectangle à coins arrondis 18"/>
          <p:cNvSpPr/>
          <p:nvPr/>
        </p:nvSpPr>
        <p:spPr>
          <a:xfrm>
            <a:off x="180532" y="4627180"/>
            <a:ext cx="2004871" cy="726657"/>
          </a:xfrm>
          <a:prstGeom prst="roundRect">
            <a:avLst/>
          </a:prstGeom>
          <a:ln/>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lang="fr-FR" sz="2000" dirty="0" smtClean="0"/>
              <a:t>Habitants équipés</a:t>
            </a:r>
          </a:p>
        </p:txBody>
      </p:sp>
      <p:sp>
        <p:nvSpPr>
          <p:cNvPr id="12" name="Rectangle à coins arrondis 11"/>
          <p:cNvSpPr/>
          <p:nvPr/>
        </p:nvSpPr>
        <p:spPr>
          <a:xfrm>
            <a:off x="6948991" y="3357309"/>
            <a:ext cx="2004871" cy="726657"/>
          </a:xfrm>
          <a:prstGeom prst="roundRect">
            <a:avLst/>
          </a:prstGeom>
          <a:solidFill>
            <a:srgbClr val="FF66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dirty="0" smtClean="0"/>
              <a:t>3 644</a:t>
            </a:r>
          </a:p>
        </p:txBody>
      </p:sp>
      <p:sp>
        <p:nvSpPr>
          <p:cNvPr id="20" name="Rectangle à coins arrondis 19"/>
          <p:cNvSpPr/>
          <p:nvPr/>
        </p:nvSpPr>
        <p:spPr>
          <a:xfrm>
            <a:off x="6948991" y="2135143"/>
            <a:ext cx="2004871" cy="726657"/>
          </a:xfrm>
          <a:prstGeom prst="roundRect">
            <a:avLst/>
          </a:prstGeom>
          <a:solidFill>
            <a:srgbClr val="FF66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dirty="0" smtClean="0"/>
              <a:t>Communauté de communes</a:t>
            </a:r>
          </a:p>
        </p:txBody>
      </p:sp>
    </p:spTree>
    <p:extLst>
      <p:ext uri="{BB962C8B-B14F-4D97-AF65-F5344CB8AC3E}">
        <p14:creationId xmlns:p14="http://schemas.microsoft.com/office/powerpoint/2010/main" val="88489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15" grpId="0" animBg="1"/>
      <p:bldP spid="16" grpId="0" animBg="1"/>
      <p:bldP spid="17" grpId="0" animBg="1"/>
      <p:bldP spid="1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Quelques apports de Linky,</a:t>
            </a:r>
            <a:br>
              <a:rPr lang="fr-FR" sz="2800" dirty="0" smtClean="0"/>
            </a:br>
            <a:r>
              <a:rPr lang="fr-FR" sz="2800" dirty="0" smtClean="0"/>
              <a:t>issus de 11 années d’expérience</a:t>
            </a:r>
            <a:endParaRPr lang="fr-FR" sz="2800" dirty="0"/>
          </a:p>
        </p:txBody>
      </p:sp>
      <p:sp>
        <p:nvSpPr>
          <p:cNvPr id="4" name="Rectangle 3"/>
          <p:cNvSpPr/>
          <p:nvPr/>
        </p:nvSpPr>
        <p:spPr>
          <a:xfrm>
            <a:off x="198894" y="89536"/>
            <a:ext cx="889362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9" name="Rectangle à coins arrondis 8"/>
          <p:cNvSpPr/>
          <p:nvPr/>
        </p:nvSpPr>
        <p:spPr>
          <a:xfrm>
            <a:off x="198894" y="1555750"/>
            <a:ext cx="4201656" cy="1063626"/>
          </a:xfrm>
          <a:prstGeom prst="roundRect">
            <a:avLst/>
          </a:prstGeom>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smtClean="0"/>
              <a:t>+ de 7 millions de clients suivent leurs consommation à partir des données Linky</a:t>
            </a:r>
            <a:endParaRPr lang="fr-FR" sz="1400" dirty="0"/>
          </a:p>
        </p:txBody>
      </p:sp>
      <p:sp>
        <p:nvSpPr>
          <p:cNvPr id="10" name="Rectangle à coins arrondis 9"/>
          <p:cNvSpPr/>
          <p:nvPr/>
        </p:nvSpPr>
        <p:spPr>
          <a:xfrm>
            <a:off x="4745494" y="1555750"/>
            <a:ext cx="4201656" cy="1063626"/>
          </a:xfrm>
          <a:prstGeom prst="roundRect">
            <a:avLst/>
          </a:prstGeom>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r>
              <a:rPr lang="fr-FR" sz="1400" dirty="0" smtClean="0"/>
              <a:t>En 2020 : </a:t>
            </a:r>
          </a:p>
          <a:p>
            <a:pPr algn="ctr"/>
            <a:r>
              <a:rPr lang="fr-FR" sz="1400" dirty="0" smtClean="0"/>
              <a:t>1 million de prestations à distance</a:t>
            </a:r>
          </a:p>
          <a:p>
            <a:pPr algn="ctr"/>
            <a:r>
              <a:rPr lang="fr-FR" sz="1400" dirty="0" smtClean="0"/>
              <a:t>250 </a:t>
            </a:r>
            <a:r>
              <a:rPr lang="fr-FR" sz="1400" dirty="0"/>
              <a:t>000 diagnostics à </a:t>
            </a:r>
            <a:r>
              <a:rPr lang="fr-FR" sz="1400" dirty="0" smtClean="0"/>
              <a:t>distance</a:t>
            </a:r>
          </a:p>
          <a:p>
            <a:pPr algn="ctr"/>
            <a:r>
              <a:rPr lang="fr-FR" sz="1400" dirty="0" smtClean="0"/>
              <a:t>10 </a:t>
            </a:r>
            <a:r>
              <a:rPr lang="fr-FR" sz="1400" dirty="0"/>
              <a:t>000 incidents identifiés à distance et résolus grâce aux données réseau </a:t>
            </a:r>
            <a:r>
              <a:rPr lang="fr-FR" sz="1400" dirty="0" smtClean="0"/>
              <a:t>Linky</a:t>
            </a:r>
          </a:p>
        </p:txBody>
      </p:sp>
      <p:sp>
        <p:nvSpPr>
          <p:cNvPr id="11" name="Rectangle à coins arrondis 10"/>
          <p:cNvSpPr/>
          <p:nvPr/>
        </p:nvSpPr>
        <p:spPr>
          <a:xfrm>
            <a:off x="4745494" y="4607811"/>
            <a:ext cx="4201656" cy="1063626"/>
          </a:xfrm>
          <a:prstGeom prst="roundRect">
            <a:avLst/>
          </a:prstGeom>
          <a:ln/>
        </p:spPr>
        <p:style>
          <a:lnRef idx="0">
            <a:schemeClr val="accent3"/>
          </a:lnRef>
          <a:fillRef idx="3">
            <a:schemeClr val="accent3"/>
          </a:fillRef>
          <a:effectRef idx="3">
            <a:schemeClr val="accent3"/>
          </a:effectRef>
          <a:fontRef idx="minor">
            <a:schemeClr val="lt1"/>
          </a:fontRef>
        </p:style>
        <p:txBody>
          <a:bodyPr lIns="36000" tIns="36000" rIns="36000" bIns="36000" rtlCol="0" anchor="ctr"/>
          <a:lstStyle/>
          <a:p>
            <a:pPr algn="ctr"/>
            <a:r>
              <a:rPr lang="fr-FR" sz="1400" dirty="0"/>
              <a:t>-40% de dossiers contentieux pour cause de surtension (suite à rupture de neutre)</a:t>
            </a:r>
          </a:p>
        </p:txBody>
      </p:sp>
      <p:sp>
        <p:nvSpPr>
          <p:cNvPr id="12" name="Rectangle à coins arrondis 11"/>
          <p:cNvSpPr/>
          <p:nvPr/>
        </p:nvSpPr>
        <p:spPr>
          <a:xfrm>
            <a:off x="198894" y="3063716"/>
            <a:ext cx="4201656" cy="1099755"/>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1400" dirty="0"/>
              <a:t>Nouvelles offres tarifaires : heures super creuses, heures creuses du week-end, abonnement à 1 </a:t>
            </a:r>
            <a:r>
              <a:rPr lang="fr-FR" sz="1400" dirty="0" err="1"/>
              <a:t>kVA</a:t>
            </a:r>
            <a:r>
              <a:rPr lang="fr-FR" sz="1400" dirty="0"/>
              <a:t> près, prix temps réel…</a:t>
            </a:r>
          </a:p>
        </p:txBody>
      </p:sp>
      <p:sp>
        <p:nvSpPr>
          <p:cNvPr id="15" name="Rectangle à coins arrondis 14"/>
          <p:cNvSpPr/>
          <p:nvPr/>
        </p:nvSpPr>
        <p:spPr>
          <a:xfrm>
            <a:off x="4745494" y="3072748"/>
            <a:ext cx="4201656" cy="1099755"/>
          </a:xfrm>
          <a:prstGeom prst="roundRect">
            <a:avLst/>
          </a:prstGeom>
          <a:solidFill>
            <a:srgbClr val="FF6600"/>
          </a:solidFill>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1400" dirty="0"/>
              <a:t>Infrastructure modernisée pour accueillir à ce </a:t>
            </a:r>
            <a:r>
              <a:rPr lang="fr-FR" sz="1400" dirty="0" smtClean="0"/>
              <a:t>jour</a:t>
            </a:r>
          </a:p>
          <a:p>
            <a:pPr algn="ctr"/>
            <a:r>
              <a:rPr lang="fr-FR" sz="1400" dirty="0" smtClean="0"/>
              <a:t>450 </a:t>
            </a:r>
            <a:r>
              <a:rPr lang="fr-FR" sz="1400" dirty="0"/>
              <a:t>000 producteurs, 90 000 </a:t>
            </a:r>
            <a:r>
              <a:rPr lang="fr-FR" sz="1400" dirty="0" err="1" smtClean="0"/>
              <a:t>autoconsommateurs</a:t>
            </a:r>
            <a:r>
              <a:rPr lang="fr-FR" sz="1400" dirty="0" smtClean="0"/>
              <a:t>,</a:t>
            </a:r>
          </a:p>
          <a:p>
            <a:pPr algn="ctr"/>
            <a:r>
              <a:rPr lang="fr-FR" sz="1400" dirty="0" smtClean="0"/>
              <a:t>500 </a:t>
            </a:r>
            <a:r>
              <a:rPr lang="fr-FR" sz="1400" dirty="0"/>
              <a:t>000 véhicules électriques et hybrides rechargeables</a:t>
            </a:r>
          </a:p>
        </p:txBody>
      </p:sp>
      <p:sp>
        <p:nvSpPr>
          <p:cNvPr id="16" name="Rectangle à coins arrondis 15"/>
          <p:cNvSpPr/>
          <p:nvPr/>
        </p:nvSpPr>
        <p:spPr>
          <a:xfrm>
            <a:off x="198894" y="4607811"/>
            <a:ext cx="4201656" cy="1063626"/>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lIns="36000" tIns="36000" rIns="36000" bIns="36000" rtlCol="0" anchor="ctr"/>
          <a:lstStyle/>
          <a:p>
            <a:pPr algn="ctr"/>
            <a:r>
              <a:rPr lang="fr-FR" sz="1400" dirty="0" smtClean="0"/>
              <a:t>Pour les collectivités locales : mise à disposition de données de consommation / production, alerte éclairage public...</a:t>
            </a:r>
          </a:p>
        </p:txBody>
      </p:sp>
      <p:sp>
        <p:nvSpPr>
          <p:cNvPr id="3" name="Rectangle à coins arrondis 2"/>
          <p:cNvSpPr/>
          <p:nvPr/>
        </p:nvSpPr>
        <p:spPr>
          <a:xfrm>
            <a:off x="413772" y="5806214"/>
            <a:ext cx="3771900" cy="6000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smtClean="0"/>
              <a:t>Appui aux démarches Petites Villes de demain, Cœur de Ville, PCAET, CRTE, SDIRVE</a:t>
            </a:r>
          </a:p>
        </p:txBody>
      </p:sp>
      <p:sp>
        <p:nvSpPr>
          <p:cNvPr id="5" name="Flèche vers le bas 4"/>
          <p:cNvSpPr/>
          <p:nvPr/>
        </p:nvSpPr>
        <p:spPr>
          <a:xfrm>
            <a:off x="2124075" y="5534025"/>
            <a:ext cx="175647" cy="36195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Tree>
    <p:extLst>
      <p:ext uri="{BB962C8B-B14F-4D97-AF65-F5344CB8AC3E}">
        <p14:creationId xmlns:p14="http://schemas.microsoft.com/office/powerpoint/2010/main" val="42237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Energy sources premium icon"/>
          <p:cNvSpPr>
            <a:spLocks noChangeAspect="1" noChangeArrowheads="1"/>
          </p:cNvSpPr>
          <p:nvPr/>
        </p:nvSpPr>
        <p:spPr bwMode="auto">
          <a:xfrm>
            <a:off x="63500" y="-136525"/>
            <a:ext cx="2133600" cy="2133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Energy sources premium icon"/>
          <p:cNvSpPr>
            <a:spLocks noChangeAspect="1" noChangeArrowheads="1"/>
          </p:cNvSpPr>
          <p:nvPr/>
        </p:nvSpPr>
        <p:spPr bwMode="auto">
          <a:xfrm>
            <a:off x="63500" y="-136525"/>
            <a:ext cx="2133600" cy="2133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https://upload.wikimedia.org/wikipedia/fr/thumb/e/e0/Cour_des_comptes.jpg/280px-Cour_des_comptes.jpg"/>
          <p:cNvSpPr>
            <a:spLocks noChangeAspect="1" noChangeArrowheads="1"/>
          </p:cNvSpPr>
          <p:nvPr/>
        </p:nvSpPr>
        <p:spPr bwMode="auto">
          <a:xfrm>
            <a:off x="63500" y="-136525"/>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7" name="AutoShape 13" descr="Résultat de recherche d'images pour &quot;DGCCRF logo&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9" name="AutoShape 15" descr="https://www.cnil.fr/sites/default/files/styles/cnil_logo/public/thumbnails/image/cnil_logo-large.png?itok=FwVPOok5"/>
          <p:cNvSpPr>
            <a:spLocks noChangeAspect="1" noChangeArrowheads="1"/>
          </p:cNvSpPr>
          <p:nvPr/>
        </p:nvSpPr>
        <p:spPr bwMode="auto">
          <a:xfrm>
            <a:off x="63500" y="-136525"/>
            <a:ext cx="4762500" cy="9048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Titre 3"/>
          <p:cNvSpPr>
            <a:spLocks noGrp="1"/>
          </p:cNvSpPr>
          <p:nvPr>
            <p:ph type="title"/>
          </p:nvPr>
        </p:nvSpPr>
        <p:spPr/>
        <p:txBody>
          <a:bodyPr/>
          <a:lstStyle/>
          <a:p>
            <a:r>
              <a:rPr lang="fr-FR" dirty="0" smtClean="0"/>
              <a:t>Ambition forte d’Enedis sur les délais de raccordement</a:t>
            </a:r>
            <a:endParaRPr lang="fr-FR" dirty="0"/>
          </a:p>
        </p:txBody>
      </p:sp>
      <p:sp>
        <p:nvSpPr>
          <p:cNvPr id="5" name="Rectangle 4"/>
          <p:cNvSpPr/>
          <p:nvPr/>
        </p:nvSpPr>
        <p:spPr>
          <a:xfrm>
            <a:off x="917390" y="2186285"/>
            <a:ext cx="7674160" cy="3570208"/>
          </a:xfrm>
          <a:prstGeom prst="rect">
            <a:avLst/>
          </a:prstGeom>
        </p:spPr>
        <p:txBody>
          <a:bodyPr wrap="square">
            <a:spAutoFit/>
          </a:bodyPr>
          <a:lstStyle/>
          <a:p>
            <a:r>
              <a:rPr lang="fr-FR" b="1" dirty="0">
                <a:solidFill>
                  <a:srgbClr val="0070C0"/>
                </a:solidFill>
                <a:latin typeface="Exo2-Bold"/>
              </a:rPr>
              <a:t>Diviser par deux le </a:t>
            </a:r>
            <a:r>
              <a:rPr lang="fr-FR" b="1" dirty="0" smtClean="0">
                <a:solidFill>
                  <a:srgbClr val="0070C0"/>
                </a:solidFill>
                <a:latin typeface="Exo2-Bold"/>
              </a:rPr>
              <a:t>délai de </a:t>
            </a:r>
            <a:r>
              <a:rPr lang="fr-FR" b="1" dirty="0">
                <a:solidFill>
                  <a:srgbClr val="0070C0"/>
                </a:solidFill>
                <a:latin typeface="Exo2-Bold"/>
              </a:rPr>
              <a:t>raccordement des </a:t>
            </a:r>
            <a:r>
              <a:rPr lang="fr-FR" b="1" dirty="0" smtClean="0">
                <a:solidFill>
                  <a:srgbClr val="0070C0"/>
                </a:solidFill>
                <a:latin typeface="Exo2-Bold"/>
              </a:rPr>
              <a:t>clients </a:t>
            </a:r>
            <a:r>
              <a:rPr lang="fr-FR" b="1" dirty="0" smtClean="0">
                <a:solidFill>
                  <a:srgbClr val="0070C0"/>
                </a:solidFill>
                <a:latin typeface="Exo2-Light"/>
              </a:rPr>
              <a:t>d’ici </a:t>
            </a:r>
            <a:r>
              <a:rPr lang="fr-FR" b="1" dirty="0">
                <a:solidFill>
                  <a:srgbClr val="0070C0"/>
                </a:solidFill>
                <a:latin typeface="Exo2-Light"/>
              </a:rPr>
              <a:t>à </a:t>
            </a:r>
            <a:r>
              <a:rPr lang="fr-FR" b="1" dirty="0" smtClean="0">
                <a:solidFill>
                  <a:srgbClr val="0070C0"/>
                </a:solidFill>
                <a:latin typeface="Exo2-Light"/>
              </a:rPr>
              <a:t>2022</a:t>
            </a:r>
          </a:p>
          <a:p>
            <a:endParaRPr lang="fr-FR" dirty="0">
              <a:latin typeface="Exo2-Light"/>
            </a:endParaRPr>
          </a:p>
          <a:p>
            <a:r>
              <a:rPr lang="fr-FR" dirty="0" smtClean="0">
                <a:latin typeface="Exo2-Light"/>
              </a:rPr>
              <a:t>	=&gt; raccordement individuel</a:t>
            </a:r>
          </a:p>
          <a:p>
            <a:endParaRPr lang="fr-FR" dirty="0">
              <a:latin typeface="Exo2-Light"/>
            </a:endParaRPr>
          </a:p>
          <a:p>
            <a:r>
              <a:rPr lang="fr-FR" dirty="0" smtClean="0">
                <a:latin typeface="Exo2-Light"/>
              </a:rPr>
              <a:t>	=&gt; raccordement collectif</a:t>
            </a:r>
          </a:p>
          <a:p>
            <a:endParaRPr lang="fr-FR" dirty="0">
              <a:latin typeface="Exo2-Light"/>
            </a:endParaRPr>
          </a:p>
          <a:p>
            <a:r>
              <a:rPr lang="fr-FR" dirty="0" smtClean="0">
                <a:latin typeface="Exo2-Light"/>
              </a:rPr>
              <a:t>	=&gt; producteurs</a:t>
            </a:r>
          </a:p>
          <a:p>
            <a:endParaRPr lang="fr-FR" dirty="0">
              <a:latin typeface="Exo2-Light"/>
            </a:endParaRPr>
          </a:p>
          <a:p>
            <a:r>
              <a:rPr lang="fr-FR" dirty="0" smtClean="0">
                <a:latin typeface="Exo2-Light"/>
              </a:rPr>
              <a:t>	=&gt; branchements provisoires</a:t>
            </a:r>
          </a:p>
          <a:p>
            <a:endParaRPr lang="fr-FR" dirty="0" smtClean="0">
              <a:latin typeface="Exo2-Light"/>
            </a:endParaRPr>
          </a:p>
          <a:p>
            <a:endParaRPr lang="fr-FR" dirty="0">
              <a:latin typeface="Exo2-Light"/>
            </a:endParaRPr>
          </a:p>
          <a:p>
            <a:pPr algn="ctr"/>
            <a:r>
              <a:rPr lang="fr-FR" sz="2800" dirty="0" smtClean="0">
                <a:solidFill>
                  <a:srgbClr val="FF0000"/>
                </a:solidFill>
                <a:latin typeface="Exo2-Light"/>
              </a:rPr>
              <a:t>On a besoin de vous !</a:t>
            </a:r>
            <a:endParaRPr lang="fr-FR" sz="2800" dirty="0">
              <a:solidFill>
                <a:srgbClr val="FF0000"/>
              </a:solidFill>
            </a:endParaRPr>
          </a:p>
        </p:txBody>
      </p:sp>
    </p:spTree>
    <p:extLst>
      <p:ext uri="{BB962C8B-B14F-4D97-AF65-F5344CB8AC3E}">
        <p14:creationId xmlns:p14="http://schemas.microsoft.com/office/powerpoint/2010/main" val="193205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Energy sources premium icon"/>
          <p:cNvSpPr>
            <a:spLocks noChangeAspect="1" noChangeArrowheads="1"/>
          </p:cNvSpPr>
          <p:nvPr/>
        </p:nvSpPr>
        <p:spPr bwMode="auto">
          <a:xfrm>
            <a:off x="63500" y="-136525"/>
            <a:ext cx="2133600" cy="2133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Energy sources premium icon"/>
          <p:cNvSpPr>
            <a:spLocks noChangeAspect="1" noChangeArrowheads="1"/>
          </p:cNvSpPr>
          <p:nvPr/>
        </p:nvSpPr>
        <p:spPr bwMode="auto">
          <a:xfrm>
            <a:off x="63500" y="-136525"/>
            <a:ext cx="2133600" cy="2133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https://upload.wikimedia.org/wikipedia/fr/thumb/e/e0/Cour_des_comptes.jpg/280px-Cour_des_comptes.jpg"/>
          <p:cNvSpPr>
            <a:spLocks noChangeAspect="1" noChangeArrowheads="1"/>
          </p:cNvSpPr>
          <p:nvPr/>
        </p:nvSpPr>
        <p:spPr bwMode="auto">
          <a:xfrm>
            <a:off x="63500" y="-136525"/>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7" name="AutoShape 13" descr="Résultat de recherche d'images pour &quot;DGCCRF logo&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9" name="AutoShape 15" descr="https://www.cnil.fr/sites/default/files/styles/cnil_logo/public/thumbnails/image/cnil_logo-large.png?itok=FwVPOok5"/>
          <p:cNvSpPr>
            <a:spLocks noChangeAspect="1" noChangeArrowheads="1"/>
          </p:cNvSpPr>
          <p:nvPr/>
        </p:nvSpPr>
        <p:spPr bwMode="auto">
          <a:xfrm>
            <a:off x="63500" y="-136525"/>
            <a:ext cx="4762500" cy="9048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Titre 3"/>
          <p:cNvSpPr>
            <a:spLocks noGrp="1"/>
          </p:cNvSpPr>
          <p:nvPr>
            <p:ph type="title"/>
          </p:nvPr>
        </p:nvSpPr>
        <p:spPr/>
        <p:txBody>
          <a:bodyPr/>
          <a:lstStyle/>
          <a:p>
            <a:r>
              <a:rPr lang="fr-FR" dirty="0" smtClean="0"/>
              <a:t>Les dommages aux ouvrages constituant le réseau de distribution d’électricité</a:t>
            </a:r>
            <a:endParaRPr lang="fr-FR" dirty="0"/>
          </a:p>
        </p:txBody>
      </p:sp>
      <p:sp>
        <p:nvSpPr>
          <p:cNvPr id="2" name="Rectangle 1"/>
          <p:cNvSpPr/>
          <p:nvPr/>
        </p:nvSpPr>
        <p:spPr>
          <a:xfrm>
            <a:off x="235744" y="2984058"/>
            <a:ext cx="8661400" cy="3262432"/>
          </a:xfrm>
          <a:prstGeom prst="rect">
            <a:avLst/>
          </a:prstGeom>
        </p:spPr>
        <p:txBody>
          <a:bodyPr wrap="square">
            <a:spAutoFit/>
          </a:bodyPr>
          <a:lstStyle/>
          <a:p>
            <a:pPr algn="just"/>
            <a:r>
              <a:rPr lang="fr-FR" sz="1400" b="1" dirty="0" smtClean="0">
                <a:solidFill>
                  <a:srgbClr val="0070C0"/>
                </a:solidFill>
                <a:latin typeface="Calibri" panose="020F0502020204030204" pitchFamily="34" charset="0"/>
              </a:rPr>
              <a:t>Avant de commencer un chantier</a:t>
            </a:r>
            <a:r>
              <a:rPr lang="fr-FR" sz="1200" dirty="0" smtClean="0">
                <a:solidFill>
                  <a:srgbClr val="000000"/>
                </a:solidFill>
                <a:latin typeface="Calibri" panose="020F0502020204030204" pitchFamily="34" charset="0"/>
              </a:rPr>
              <a:t>, </a:t>
            </a:r>
            <a:r>
              <a:rPr lang="fr-FR" sz="1200" dirty="0">
                <a:solidFill>
                  <a:srgbClr val="000000"/>
                </a:solidFill>
                <a:latin typeface="Calibri" panose="020F0502020204030204" pitchFamily="34" charset="0"/>
              </a:rPr>
              <a:t>vérifiez que vous ne risquez pas de vous mettre en danger ou d’endommager </a:t>
            </a:r>
            <a:r>
              <a:rPr lang="fr-FR" sz="1200" dirty="0" smtClean="0">
                <a:solidFill>
                  <a:srgbClr val="000000"/>
                </a:solidFill>
                <a:latin typeface="Calibri" panose="020F0502020204030204" pitchFamily="34" charset="0"/>
              </a:rPr>
              <a:t>les ouvrages</a:t>
            </a:r>
          </a:p>
          <a:p>
            <a:pPr algn="just"/>
            <a:r>
              <a:rPr lang="fr-FR" sz="1200" dirty="0" smtClean="0">
                <a:solidFill>
                  <a:srgbClr val="000000"/>
                </a:solidFill>
                <a:latin typeface="Calibri" panose="020F0502020204030204" pitchFamily="34" charset="0"/>
              </a:rPr>
              <a:t> </a:t>
            </a:r>
            <a:r>
              <a:rPr lang="fr-FR" sz="1200" dirty="0">
                <a:solidFill>
                  <a:srgbClr val="000000"/>
                </a:solidFill>
                <a:latin typeface="Calibri" panose="020F0502020204030204" pitchFamily="34" charset="0"/>
              </a:rPr>
              <a:t>é</a:t>
            </a:r>
            <a:r>
              <a:rPr lang="fr-FR" sz="1200" dirty="0" smtClean="0">
                <a:solidFill>
                  <a:srgbClr val="000000"/>
                </a:solidFill>
                <a:latin typeface="Calibri" panose="020F0502020204030204" pitchFamily="34" charset="0"/>
              </a:rPr>
              <a:t>lectriques.</a:t>
            </a:r>
            <a:endParaRPr lang="fr-FR" sz="1200" dirty="0">
              <a:solidFill>
                <a:srgbClr val="000000"/>
              </a:solidFill>
              <a:latin typeface="Calibri" panose="020F0502020204030204" pitchFamily="34" charset="0"/>
            </a:endParaRPr>
          </a:p>
          <a:p>
            <a:pPr algn="just"/>
            <a:endParaRPr lang="fr-FR" sz="1400" dirty="0">
              <a:solidFill>
                <a:srgbClr val="000000"/>
              </a:solidFill>
              <a:latin typeface="Calibri" panose="020F0502020204030204" pitchFamily="34" charset="0"/>
            </a:endParaRPr>
          </a:p>
          <a:p>
            <a:pPr algn="just"/>
            <a:r>
              <a:rPr lang="fr-FR" sz="1400" b="1" dirty="0" smtClean="0">
                <a:solidFill>
                  <a:srgbClr val="0070C0"/>
                </a:solidFill>
                <a:latin typeface="Calibri" panose="020F0502020204030204" pitchFamily="34" charset="0"/>
              </a:rPr>
              <a:t>www.reseaux-et-canalisations.ineris.fr</a:t>
            </a:r>
            <a:endParaRPr lang="fr-FR" sz="1200" dirty="0">
              <a:solidFill>
                <a:srgbClr val="000000"/>
              </a:solidFill>
              <a:latin typeface="Calibri" panose="020F0502020204030204" pitchFamily="34" charset="0"/>
            </a:endParaRPr>
          </a:p>
          <a:p>
            <a:pPr marL="171450" indent="-171450">
              <a:buFont typeface="Arial" panose="020B0604020202020204" pitchFamily="34" charset="0"/>
              <a:buChar char="•"/>
            </a:pPr>
            <a:r>
              <a:rPr lang="fr-FR" sz="1200" dirty="0">
                <a:solidFill>
                  <a:srgbClr val="000000"/>
                </a:solidFill>
                <a:latin typeface="Calibri" panose="020F0502020204030204" pitchFamily="34" charset="0"/>
              </a:rPr>
              <a:t>C</a:t>
            </a:r>
            <a:r>
              <a:rPr lang="fr-FR" sz="1200" dirty="0" smtClean="0">
                <a:solidFill>
                  <a:srgbClr val="000000"/>
                </a:solidFill>
                <a:latin typeface="Calibri" panose="020F0502020204030204" pitchFamily="34" charset="0"/>
              </a:rPr>
              <a:t>onnaître </a:t>
            </a:r>
            <a:r>
              <a:rPr lang="fr-FR" sz="1200" dirty="0">
                <a:solidFill>
                  <a:srgbClr val="000000"/>
                </a:solidFill>
                <a:latin typeface="Calibri" panose="020F0502020204030204" pitchFamily="34" charset="0"/>
              </a:rPr>
              <a:t>les réseaux et les exploitants concernés.</a:t>
            </a:r>
          </a:p>
          <a:p>
            <a:pPr marL="171450" indent="-171450">
              <a:buFont typeface="Arial" panose="020B0604020202020204" pitchFamily="34" charset="0"/>
              <a:buChar char="•"/>
            </a:pPr>
            <a:r>
              <a:rPr lang="fr-FR" sz="1200" dirty="0">
                <a:solidFill>
                  <a:srgbClr val="000000"/>
                </a:solidFill>
                <a:latin typeface="Calibri" panose="020F0502020204030204" pitchFamily="34" charset="0"/>
              </a:rPr>
              <a:t>A</a:t>
            </a:r>
            <a:r>
              <a:rPr lang="fr-FR" sz="1200" dirty="0" smtClean="0">
                <a:solidFill>
                  <a:srgbClr val="000000"/>
                </a:solidFill>
                <a:latin typeface="Calibri" panose="020F0502020204030204" pitchFamily="34" charset="0"/>
              </a:rPr>
              <a:t>ccéder </a:t>
            </a:r>
            <a:r>
              <a:rPr lang="fr-FR" sz="1200" dirty="0">
                <a:solidFill>
                  <a:srgbClr val="000000"/>
                </a:solidFill>
                <a:latin typeface="Calibri" panose="020F0502020204030204" pitchFamily="34" charset="0"/>
              </a:rPr>
              <a:t>aux éléments nécessaires pour élaborer les déclarations de projet de travaux (DT) et les déclarations d’intention de commencement de travaux (DICT) : plans des zones d’implantation des réseaux, formulaires de déclaration.</a:t>
            </a:r>
          </a:p>
          <a:p>
            <a:endParaRPr lang="fr-FR" sz="1400" dirty="0" smtClean="0">
              <a:solidFill>
                <a:srgbClr val="000000"/>
              </a:solidFill>
              <a:latin typeface="Calibri" panose="020F0502020204030204" pitchFamily="34" charset="0"/>
            </a:endParaRPr>
          </a:p>
          <a:p>
            <a:pPr algn="just"/>
            <a:r>
              <a:rPr lang="fr-FR" sz="1400" b="1" dirty="0" smtClean="0">
                <a:solidFill>
                  <a:srgbClr val="0070C0"/>
                </a:solidFill>
                <a:latin typeface="Calibri" panose="020F0502020204030204" pitchFamily="34" charset="0"/>
              </a:rPr>
              <a:t>www.protys.fr</a:t>
            </a:r>
            <a:endParaRPr lang="fr-FR" sz="1400" dirty="0">
              <a:solidFill>
                <a:srgbClr val="0070C0"/>
              </a:solidFill>
              <a:latin typeface="Calibri" panose="020F0502020204030204" pitchFamily="34" charset="0"/>
            </a:endParaRPr>
          </a:p>
          <a:p>
            <a:pPr algn="just"/>
            <a:r>
              <a:rPr lang="fr-FR" sz="1200" dirty="0" smtClean="0">
                <a:solidFill>
                  <a:srgbClr val="000000"/>
                </a:solidFill>
                <a:latin typeface="Calibri" panose="020F0502020204030204" pitchFamily="34" charset="0"/>
              </a:rPr>
              <a:t>Point d’entrée </a:t>
            </a:r>
            <a:r>
              <a:rPr lang="fr-FR" sz="1200" dirty="0">
                <a:solidFill>
                  <a:srgbClr val="000000"/>
                </a:solidFill>
                <a:latin typeface="Calibri" panose="020F0502020204030204" pitchFamily="34" charset="0"/>
              </a:rPr>
              <a:t>pour rédiger les déclarations et faciliter les démarches entre les exploitants et les maîtres d’ouvrages et entreprises. Créée par un consortium regroupant des exploitants de réseaux tels qu’Enedis, cette plateforme offre un système d’échanges totalement dématérialisés</a:t>
            </a:r>
            <a:r>
              <a:rPr lang="fr-FR" sz="1200" dirty="0" smtClean="0">
                <a:solidFill>
                  <a:srgbClr val="000000"/>
                </a:solidFill>
                <a:latin typeface="Calibri" panose="020F0502020204030204" pitchFamily="34" charset="0"/>
              </a:rPr>
              <a:t>.</a:t>
            </a:r>
          </a:p>
          <a:p>
            <a:pPr algn="just"/>
            <a:endParaRPr lang="fr-FR" sz="1400" dirty="0">
              <a:solidFill>
                <a:srgbClr val="000000"/>
              </a:solidFill>
              <a:latin typeface="Calibri" panose="020F0502020204030204" pitchFamily="34" charset="0"/>
            </a:endParaRPr>
          </a:p>
          <a:p>
            <a:pPr algn="just"/>
            <a:r>
              <a:rPr lang="fr-FR" sz="1400" b="1" dirty="0">
                <a:solidFill>
                  <a:srgbClr val="0070C0"/>
                </a:solidFill>
                <a:latin typeface="Calibri" panose="020F0502020204030204" pitchFamily="34" charset="0"/>
              </a:rPr>
              <a:t>La réalisation des travaux peut conduire :</a:t>
            </a:r>
            <a:endParaRPr lang="fr-FR" sz="1400" dirty="0">
              <a:solidFill>
                <a:srgbClr val="0070C0"/>
              </a:solidFill>
              <a:latin typeface="Calibri" panose="020F0502020204030204" pitchFamily="34" charset="0"/>
            </a:endParaRPr>
          </a:p>
          <a:p>
            <a:pPr marL="171450" indent="-171450">
              <a:buFont typeface="Arial" panose="020B0604020202020204" pitchFamily="34" charset="0"/>
              <a:buChar char="•"/>
            </a:pPr>
            <a:r>
              <a:rPr lang="fr-FR" sz="1200" dirty="0">
                <a:solidFill>
                  <a:srgbClr val="000000"/>
                </a:solidFill>
                <a:latin typeface="Calibri" panose="020F0502020204030204" pitchFamily="34" charset="0"/>
              </a:rPr>
              <a:t>A mettre en place un dispositif de protection provisoire.</a:t>
            </a:r>
          </a:p>
          <a:p>
            <a:pPr marL="171450" indent="-171450">
              <a:buFont typeface="Arial" panose="020B0604020202020204" pitchFamily="34" charset="0"/>
              <a:buChar char="•"/>
            </a:pPr>
            <a:r>
              <a:rPr lang="fr-FR" sz="1200" dirty="0">
                <a:solidFill>
                  <a:srgbClr val="000000"/>
                </a:solidFill>
                <a:latin typeface="Calibri" panose="020F0502020204030204" pitchFamily="34" charset="0"/>
              </a:rPr>
              <a:t>A prendre des mesures particulières : consignation ou mise hors tension, déplacement de l’ouvrage électrique.</a:t>
            </a:r>
          </a:p>
        </p:txBody>
      </p:sp>
      <p:sp>
        <p:nvSpPr>
          <p:cNvPr id="10" name="Rectangle à coins arrondis 9"/>
          <p:cNvSpPr/>
          <p:nvPr/>
        </p:nvSpPr>
        <p:spPr>
          <a:xfrm>
            <a:off x="364788" y="1333948"/>
            <a:ext cx="8118812" cy="1363787"/>
          </a:xfrm>
          <a:prstGeom prst="roundRect">
            <a:avLst/>
          </a:prstGeom>
          <a:ln/>
        </p:spPr>
        <p:style>
          <a:lnRef idx="0">
            <a:schemeClr val="accent3"/>
          </a:lnRef>
          <a:fillRef idx="3">
            <a:schemeClr val="accent3"/>
          </a:fillRef>
          <a:effectRef idx="3">
            <a:schemeClr val="accent3"/>
          </a:effectRef>
          <a:fontRef idx="minor">
            <a:schemeClr val="lt1"/>
          </a:fontRef>
        </p:style>
        <p:txBody>
          <a:bodyPr lIns="36000" tIns="36000" rIns="36000" bIns="36000" rtlCol="0" anchor="ctr"/>
          <a:lstStyle/>
          <a:p>
            <a:pPr algn="ctr"/>
            <a:r>
              <a:rPr lang="fr-FR" b="1" dirty="0">
                <a:solidFill>
                  <a:schemeClr val="bg1"/>
                </a:solidFill>
                <a:latin typeface="Calibri" panose="020F0502020204030204" pitchFamily="34" charset="0"/>
              </a:rPr>
              <a:t>Chaque année, 3000 électrisations et 40 décès en France.</a:t>
            </a:r>
          </a:p>
          <a:p>
            <a:pPr algn="ctr"/>
            <a:endParaRPr lang="fr-FR" b="1" dirty="0">
              <a:solidFill>
                <a:schemeClr val="bg1"/>
              </a:solidFill>
              <a:latin typeface="Calibri" panose="020F0502020204030204" pitchFamily="34" charset="0"/>
            </a:endParaRPr>
          </a:p>
          <a:p>
            <a:pPr algn="ctr"/>
            <a:r>
              <a:rPr lang="fr-FR" b="1" dirty="0" smtClean="0">
                <a:solidFill>
                  <a:schemeClr val="bg1"/>
                </a:solidFill>
                <a:latin typeface="Calibri" panose="020F0502020204030204" pitchFamily="34" charset="0"/>
              </a:rPr>
              <a:t>Chaque mois, entre </a:t>
            </a:r>
            <a:r>
              <a:rPr lang="fr-FR" b="1" dirty="0">
                <a:solidFill>
                  <a:schemeClr val="bg1"/>
                </a:solidFill>
                <a:latin typeface="Calibri" panose="020F0502020204030204" pitchFamily="34" charset="0"/>
              </a:rPr>
              <a:t>10 et 15 dommages </a:t>
            </a:r>
            <a:r>
              <a:rPr lang="fr-FR" b="1" dirty="0" smtClean="0">
                <a:solidFill>
                  <a:schemeClr val="bg1"/>
                </a:solidFill>
                <a:latin typeface="Calibri" panose="020F0502020204030204" pitchFamily="34" charset="0"/>
              </a:rPr>
              <a:t>en Dordogne</a:t>
            </a:r>
            <a:r>
              <a:rPr lang="fr-FR" sz="1400" b="1" dirty="0" smtClean="0">
                <a:solidFill>
                  <a:schemeClr val="bg1"/>
                </a:solidFill>
                <a:latin typeface="Calibri" panose="020F0502020204030204" pitchFamily="34" charset="0"/>
              </a:rPr>
              <a:t>.</a:t>
            </a:r>
            <a:endParaRPr lang="fr-FR" sz="1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7264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Sommaire</a:t>
            </a:r>
            <a:endParaRPr lang="fr-FR" sz="1800" dirty="0"/>
          </a:p>
        </p:txBody>
      </p:sp>
      <p:graphicFrame>
        <p:nvGraphicFramePr>
          <p:cNvPr id="11" name="Diagramme 10"/>
          <p:cNvGraphicFramePr/>
          <p:nvPr>
            <p:extLst>
              <p:ext uri="{D42A27DB-BD31-4B8C-83A1-F6EECF244321}">
                <p14:modId xmlns:p14="http://schemas.microsoft.com/office/powerpoint/2010/main" val="3213584120"/>
              </p:ext>
            </p:extLst>
          </p:nvPr>
        </p:nvGraphicFramePr>
        <p:xfrm>
          <a:off x="609600" y="829733"/>
          <a:ext cx="8328026" cy="555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180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57200" y="188640"/>
            <a:ext cx="8218488" cy="936898"/>
          </a:xfrm>
        </p:spPr>
        <p:txBody>
          <a:bodyPr/>
          <a:lstStyle/>
          <a:p>
            <a:r>
              <a:rPr lang="fr-FR" sz="2800" dirty="0" smtClean="0"/>
              <a:t>Le système électrique français</a:t>
            </a:r>
            <a:endParaRPr lang="fr-FR" sz="28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9465"/>
            <a:ext cx="9144000" cy="4179094"/>
          </a:xfrm>
          <a:prstGeom prst="rect">
            <a:avLst/>
          </a:prstGeom>
        </p:spPr>
      </p:pic>
      <p:sp>
        <p:nvSpPr>
          <p:cNvPr id="2" name="Rectangle 1"/>
          <p:cNvSpPr/>
          <p:nvPr/>
        </p:nvSpPr>
        <p:spPr>
          <a:xfrm>
            <a:off x="326568" y="2312894"/>
            <a:ext cx="1383553" cy="466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6" name="Rectangle 5"/>
          <p:cNvSpPr/>
          <p:nvPr/>
        </p:nvSpPr>
        <p:spPr>
          <a:xfrm>
            <a:off x="2684287" y="2342777"/>
            <a:ext cx="1526988" cy="531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8" name="Rectangle 7"/>
          <p:cNvSpPr/>
          <p:nvPr/>
        </p:nvSpPr>
        <p:spPr>
          <a:xfrm>
            <a:off x="7339956" y="2342777"/>
            <a:ext cx="1383553" cy="466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pic>
        <p:nvPicPr>
          <p:cNvPr id="3" name="Image 2"/>
          <p:cNvPicPr>
            <a:picLocks noChangeAspect="1"/>
          </p:cNvPicPr>
          <p:nvPr/>
        </p:nvPicPr>
        <p:blipFill>
          <a:blip r:embed="rId3" cstate="print"/>
          <a:stretch>
            <a:fillRect/>
          </a:stretch>
        </p:blipFill>
        <p:spPr>
          <a:xfrm>
            <a:off x="4877651" y="2312894"/>
            <a:ext cx="1643529" cy="710722"/>
          </a:xfrm>
          <a:prstGeom prst="rect">
            <a:avLst/>
          </a:prstGeom>
        </p:spPr>
      </p:pic>
      <p:sp>
        <p:nvSpPr>
          <p:cNvPr id="10" name="Rectangle à coins arrondis 9"/>
          <p:cNvSpPr/>
          <p:nvPr/>
        </p:nvSpPr>
        <p:spPr>
          <a:xfrm>
            <a:off x="6985000" y="858351"/>
            <a:ext cx="1944802" cy="90069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100" b="1" dirty="0">
              <a:solidFill>
                <a:schemeClr val="bg1"/>
              </a:solidFill>
            </a:endParaRPr>
          </a:p>
          <a:p>
            <a:pPr algn="ctr"/>
            <a:endParaRPr lang="fr-FR" sz="1100" b="1" dirty="0" smtClean="0">
              <a:solidFill>
                <a:schemeClr val="bg1"/>
              </a:solidFill>
            </a:endParaRPr>
          </a:p>
          <a:p>
            <a:pPr algn="ctr"/>
            <a:r>
              <a:rPr lang="fr-FR" sz="1100" b="1" dirty="0" smtClean="0">
                <a:solidFill>
                  <a:schemeClr val="bg1"/>
                </a:solidFill>
              </a:rPr>
              <a:t>37 </a:t>
            </a:r>
            <a:r>
              <a:rPr lang="fr-FR" sz="1100" b="1" dirty="0">
                <a:solidFill>
                  <a:schemeClr val="bg1"/>
                </a:solidFill>
              </a:rPr>
              <a:t>fournisseurs </a:t>
            </a:r>
            <a:r>
              <a:rPr lang="fr-FR" sz="1100" b="1" dirty="0" smtClean="0">
                <a:solidFill>
                  <a:schemeClr val="bg1"/>
                </a:solidFill>
              </a:rPr>
              <a:t>disponibles </a:t>
            </a:r>
          </a:p>
          <a:p>
            <a:pPr algn="ctr"/>
            <a:r>
              <a:rPr lang="fr-FR" sz="1100" b="1" dirty="0" smtClean="0">
                <a:solidFill>
                  <a:schemeClr val="bg1"/>
                </a:solidFill>
              </a:rPr>
              <a:t>à </a:t>
            </a:r>
            <a:r>
              <a:rPr lang="fr-FR" sz="1100" b="1" dirty="0" err="1" smtClean="0">
                <a:solidFill>
                  <a:schemeClr val="bg1"/>
                </a:solidFill>
              </a:rPr>
              <a:t>Plazac</a:t>
            </a:r>
            <a:endParaRPr lang="fr-FR" sz="1100" b="1" dirty="0">
              <a:solidFill>
                <a:schemeClr val="bg1"/>
              </a:solidFill>
            </a:endParaRPr>
          </a:p>
          <a:p>
            <a:pPr algn="ctr"/>
            <a:endParaRPr lang="fr-FR" sz="1100" b="1" dirty="0">
              <a:solidFill>
                <a:schemeClr val="bg1"/>
              </a:solidFill>
            </a:endParaRPr>
          </a:p>
          <a:p>
            <a:pPr algn="ctr"/>
            <a:r>
              <a:rPr lang="fr-FR" sz="1100" b="1" dirty="0">
                <a:solidFill>
                  <a:schemeClr val="bg1"/>
                </a:solidFill>
              </a:rPr>
              <a:t>73 en </a:t>
            </a:r>
            <a:r>
              <a:rPr lang="fr-FR" sz="1100" b="1" dirty="0" smtClean="0">
                <a:solidFill>
                  <a:schemeClr val="bg1"/>
                </a:solidFill>
              </a:rPr>
              <a:t>France</a:t>
            </a:r>
          </a:p>
          <a:p>
            <a:pPr algn="ctr"/>
            <a:endParaRPr lang="fr-FR" sz="1100" b="1" dirty="0">
              <a:solidFill>
                <a:schemeClr val="bg1"/>
              </a:solidFill>
            </a:endParaRPr>
          </a:p>
          <a:p>
            <a:pPr algn="ctr"/>
            <a:endParaRPr lang="fr-FR" sz="1100" b="1" dirty="0" smtClean="0"/>
          </a:p>
        </p:txBody>
      </p:sp>
      <p:sp>
        <p:nvSpPr>
          <p:cNvPr id="5" name="Rectangle 4"/>
          <p:cNvSpPr/>
          <p:nvPr/>
        </p:nvSpPr>
        <p:spPr>
          <a:xfrm>
            <a:off x="2392515" y="5885351"/>
            <a:ext cx="5114285" cy="369332"/>
          </a:xfrm>
          <a:prstGeom prst="rect">
            <a:avLst/>
          </a:prstGeom>
        </p:spPr>
        <p:txBody>
          <a:bodyPr wrap="none">
            <a:spAutoFit/>
          </a:bodyPr>
          <a:lstStyle/>
          <a:p>
            <a:r>
              <a:rPr lang="fr-FR" u="sng" dirty="0" smtClean="0">
                <a:solidFill>
                  <a:srgbClr val="005EB8"/>
                </a:solidFill>
              </a:rPr>
              <a:t>Un réseau fonctionne si consommation = production</a:t>
            </a:r>
            <a:endParaRPr lang="fr-FR" u="sng" dirty="0">
              <a:solidFill>
                <a:srgbClr val="005EB8"/>
              </a:solidFill>
            </a:endParaRPr>
          </a:p>
        </p:txBody>
      </p:sp>
    </p:spTree>
    <p:extLst>
      <p:ext uri="{BB962C8B-B14F-4D97-AF65-F5344CB8AC3E}">
        <p14:creationId xmlns:p14="http://schemas.microsoft.com/office/powerpoint/2010/main" val="108670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Enedis en Dordogne</a:t>
            </a:r>
            <a:endParaRPr lang="fr-FR" sz="1800" dirty="0"/>
          </a:p>
        </p:txBody>
      </p:sp>
      <p:sp>
        <p:nvSpPr>
          <p:cNvPr id="4" name="Rectangle à coins arrondis 3"/>
          <p:cNvSpPr/>
          <p:nvPr/>
        </p:nvSpPr>
        <p:spPr>
          <a:xfrm>
            <a:off x="1247774" y="1322918"/>
            <a:ext cx="2050593" cy="1752600"/>
          </a:xfrm>
          <a:prstGeom prst="roundRect">
            <a:avLst/>
          </a:prstGeom>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2000" dirty="0" smtClean="0"/>
              <a:t>280 </a:t>
            </a:r>
            <a:r>
              <a:rPr lang="fr-FR" sz="2000" dirty="0"/>
              <a:t>000 clients</a:t>
            </a:r>
          </a:p>
        </p:txBody>
      </p:sp>
      <p:sp>
        <p:nvSpPr>
          <p:cNvPr id="5" name="Rectangle à coins arrondis 4"/>
          <p:cNvSpPr/>
          <p:nvPr/>
        </p:nvSpPr>
        <p:spPr>
          <a:xfrm>
            <a:off x="3609974" y="1322918"/>
            <a:ext cx="2050593" cy="1752600"/>
          </a:xfrm>
          <a:prstGeom prst="roundRect">
            <a:avLst/>
          </a:prstGeom>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r>
              <a:rPr lang="fr-FR" sz="2000" dirty="0" smtClean="0"/>
              <a:t>35 millions €</a:t>
            </a:r>
          </a:p>
          <a:p>
            <a:pPr algn="ctr"/>
            <a:r>
              <a:rPr lang="fr-FR" sz="2000" dirty="0" smtClean="0"/>
              <a:t>investis en 2020</a:t>
            </a:r>
          </a:p>
          <a:p>
            <a:pPr algn="ctr"/>
            <a:endParaRPr lang="fr-FR" sz="2000" dirty="0" smtClean="0"/>
          </a:p>
          <a:p>
            <a:pPr algn="ctr"/>
            <a:r>
              <a:rPr lang="fr-FR" sz="1200" dirty="0" smtClean="0">
                <a:solidFill>
                  <a:schemeClr val="bg1"/>
                </a:solidFill>
              </a:rPr>
              <a:t>(30% suite à demande client, 70% pour l’amélioration du réseau)</a:t>
            </a:r>
          </a:p>
        </p:txBody>
      </p:sp>
      <p:sp>
        <p:nvSpPr>
          <p:cNvPr id="6" name="Rectangle à coins arrondis 5"/>
          <p:cNvSpPr/>
          <p:nvPr/>
        </p:nvSpPr>
        <p:spPr>
          <a:xfrm>
            <a:off x="6038849" y="1322918"/>
            <a:ext cx="2050593" cy="1752600"/>
          </a:xfrm>
          <a:prstGeom prst="roundRect">
            <a:avLst/>
          </a:prstGeom>
          <a:ln/>
        </p:spPr>
        <p:style>
          <a:lnRef idx="0">
            <a:schemeClr val="accent3"/>
          </a:lnRef>
          <a:fillRef idx="3">
            <a:schemeClr val="accent3"/>
          </a:fillRef>
          <a:effectRef idx="3">
            <a:schemeClr val="accent3"/>
          </a:effectRef>
          <a:fontRef idx="minor">
            <a:schemeClr val="lt1"/>
          </a:fontRef>
        </p:style>
        <p:txBody>
          <a:bodyPr lIns="36000" tIns="36000" rIns="36000" bIns="36000" rtlCol="0" anchor="ctr"/>
          <a:lstStyle/>
          <a:p>
            <a:pPr algn="ctr"/>
            <a:r>
              <a:rPr lang="fr-FR" sz="2000" dirty="0" smtClean="0"/>
              <a:t>30 000 interventions</a:t>
            </a:r>
            <a:endParaRPr lang="fr-FR" sz="2000" dirty="0"/>
          </a:p>
          <a:p>
            <a:pPr algn="ctr"/>
            <a:r>
              <a:rPr lang="fr-FR" sz="2000" dirty="0" smtClean="0"/>
              <a:t>par an chez les clients</a:t>
            </a:r>
          </a:p>
        </p:txBody>
      </p:sp>
      <p:sp>
        <p:nvSpPr>
          <p:cNvPr id="7" name="Rectangle à coins arrondis 6"/>
          <p:cNvSpPr/>
          <p:nvPr/>
        </p:nvSpPr>
        <p:spPr>
          <a:xfrm>
            <a:off x="1247774" y="3342536"/>
            <a:ext cx="2050593" cy="1752600"/>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2000" dirty="0" smtClean="0"/>
              <a:t>25 400 km</a:t>
            </a:r>
          </a:p>
          <a:p>
            <a:pPr algn="ctr"/>
            <a:r>
              <a:rPr lang="fr-FR" sz="2000" dirty="0" smtClean="0"/>
              <a:t>de réseau HTA et BT</a:t>
            </a:r>
          </a:p>
          <a:p>
            <a:pPr algn="ctr"/>
            <a:r>
              <a:rPr lang="fr-FR" sz="1200" dirty="0" smtClean="0">
                <a:solidFill>
                  <a:schemeClr val="bg1"/>
                </a:solidFill>
              </a:rPr>
              <a:t>(réseau HTA enfoui à 42%)</a:t>
            </a:r>
          </a:p>
        </p:txBody>
      </p:sp>
      <p:sp>
        <p:nvSpPr>
          <p:cNvPr id="8" name="Rectangle à coins arrondis 7"/>
          <p:cNvSpPr/>
          <p:nvPr/>
        </p:nvSpPr>
        <p:spPr>
          <a:xfrm>
            <a:off x="3609974" y="3342536"/>
            <a:ext cx="2050593" cy="1752600"/>
          </a:xfrm>
          <a:prstGeom prst="roundRect">
            <a:avLst/>
          </a:prstGeom>
          <a:ln/>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lang="fr-FR" sz="2000" dirty="0" smtClean="0"/>
              <a:t>270 salariés</a:t>
            </a:r>
          </a:p>
        </p:txBody>
      </p:sp>
      <p:sp>
        <p:nvSpPr>
          <p:cNvPr id="9" name="Rectangle à coins arrondis 8"/>
          <p:cNvSpPr/>
          <p:nvPr/>
        </p:nvSpPr>
        <p:spPr>
          <a:xfrm>
            <a:off x="6038849" y="3342536"/>
            <a:ext cx="2050593" cy="1752600"/>
          </a:xfrm>
          <a:prstGeom prst="roundRect">
            <a:avLst/>
          </a:prstGeom>
          <a:ln/>
        </p:spPr>
        <p:style>
          <a:lnRef idx="0">
            <a:schemeClr val="accent6"/>
          </a:lnRef>
          <a:fillRef idx="3">
            <a:schemeClr val="accent6"/>
          </a:fillRef>
          <a:effectRef idx="3">
            <a:schemeClr val="accent6"/>
          </a:effectRef>
          <a:fontRef idx="minor">
            <a:schemeClr val="lt1"/>
          </a:fontRef>
        </p:style>
        <p:txBody>
          <a:bodyPr lIns="36000" tIns="36000" rIns="36000" bIns="36000" rtlCol="0" anchor="ctr"/>
          <a:lstStyle/>
          <a:p>
            <a:pPr algn="ctr"/>
            <a:r>
              <a:rPr lang="fr-FR" sz="2000" dirty="0" smtClean="0"/>
              <a:t>7 sites</a:t>
            </a:r>
          </a:p>
        </p:txBody>
      </p:sp>
      <p:sp>
        <p:nvSpPr>
          <p:cNvPr id="10" name="Rectangle à coins arrondis 9"/>
          <p:cNvSpPr/>
          <p:nvPr/>
        </p:nvSpPr>
        <p:spPr>
          <a:xfrm>
            <a:off x="1247774" y="5362154"/>
            <a:ext cx="6841668" cy="795230"/>
          </a:xfrm>
          <a:prstGeom prst="roundRect">
            <a:avLst/>
          </a:prstGeom>
          <a:solidFill>
            <a:srgbClr val="FF6600"/>
          </a:solidFill>
          <a:ln>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2000" dirty="0" smtClean="0"/>
              <a:t>Nouveau cahier des charges de concession 2020-2049</a:t>
            </a:r>
            <a:endParaRPr lang="fr-FR" sz="2000" dirty="0"/>
          </a:p>
        </p:txBody>
      </p:sp>
    </p:spTree>
    <p:extLst>
      <p:ext uri="{BB962C8B-B14F-4D97-AF65-F5344CB8AC3E}">
        <p14:creationId xmlns:p14="http://schemas.microsoft.com/office/powerpoint/2010/main" val="434530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Politique d’investissements « délibérés »</a:t>
            </a:r>
            <a:endParaRPr lang="fr-FR" sz="1800" dirty="0"/>
          </a:p>
        </p:txBody>
      </p:sp>
      <p:sp>
        <p:nvSpPr>
          <p:cNvPr id="24" name="Rectangle à coins arrondis 21"/>
          <p:cNvSpPr>
            <a:spLocks noChangeArrowheads="1"/>
          </p:cNvSpPr>
          <p:nvPr/>
        </p:nvSpPr>
        <p:spPr bwMode="auto">
          <a:xfrm>
            <a:off x="385591" y="1507780"/>
            <a:ext cx="2901896" cy="123032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36000" tIns="0" rIns="36000" bIns="0" anchor="ctr"/>
          <a:lstStyle/>
          <a:p>
            <a:pPr>
              <a:buFont typeface="Arial" charset="0"/>
              <a:buChar char="•"/>
              <a:defRPr/>
            </a:pPr>
            <a:r>
              <a:rPr lang="fr-FR" sz="1100" dirty="0" smtClean="0">
                <a:solidFill>
                  <a:schemeClr val="tx1"/>
                </a:solidFill>
              </a:rPr>
              <a:t> Création </a:t>
            </a:r>
            <a:r>
              <a:rPr lang="fr-FR" sz="1100" dirty="0">
                <a:solidFill>
                  <a:schemeClr val="tx1"/>
                </a:solidFill>
              </a:rPr>
              <a:t>d’Organes de </a:t>
            </a:r>
            <a:r>
              <a:rPr lang="fr-FR" sz="1100" dirty="0" smtClean="0">
                <a:solidFill>
                  <a:schemeClr val="tx1"/>
                </a:solidFill>
              </a:rPr>
              <a:t>Manœuvre</a:t>
            </a:r>
            <a:endParaRPr lang="fr-FR" sz="1100" dirty="0">
              <a:solidFill>
                <a:schemeClr val="tx1"/>
              </a:solidFill>
            </a:endParaRPr>
          </a:p>
          <a:p>
            <a:pPr>
              <a:defRPr/>
            </a:pPr>
            <a:r>
              <a:rPr lang="fr-FR" sz="1100" dirty="0" smtClean="0">
                <a:solidFill>
                  <a:schemeClr val="tx1"/>
                </a:solidFill>
              </a:rPr>
              <a:t>   Télécommandés </a:t>
            </a:r>
            <a:r>
              <a:rPr lang="fr-FR" sz="1100" dirty="0">
                <a:solidFill>
                  <a:schemeClr val="tx1"/>
                </a:solidFill>
              </a:rPr>
              <a:t>et manuels</a:t>
            </a:r>
            <a:endParaRPr lang="fr-FR" sz="1100" strike="sngStrike" dirty="0">
              <a:solidFill>
                <a:schemeClr val="tx1"/>
              </a:solidFill>
            </a:endParaRPr>
          </a:p>
          <a:p>
            <a:pPr>
              <a:buFont typeface="Arial" charset="0"/>
              <a:buChar char="•"/>
              <a:defRPr/>
            </a:pPr>
            <a:r>
              <a:rPr lang="fr-FR" sz="1100" dirty="0" smtClean="0">
                <a:solidFill>
                  <a:schemeClr val="tx1"/>
                </a:solidFill>
              </a:rPr>
              <a:t> Organisation </a:t>
            </a:r>
            <a:r>
              <a:rPr lang="fr-FR" sz="1100" dirty="0">
                <a:solidFill>
                  <a:schemeClr val="tx1"/>
                </a:solidFill>
              </a:rPr>
              <a:t>du dépannage</a:t>
            </a:r>
          </a:p>
          <a:p>
            <a:pPr>
              <a:buFont typeface="Arial" charset="0"/>
              <a:buChar char="•"/>
              <a:defRPr/>
            </a:pPr>
            <a:r>
              <a:rPr lang="fr-FR" sz="1100" dirty="0" smtClean="0"/>
              <a:t> Moyens </a:t>
            </a:r>
            <a:r>
              <a:rPr lang="fr-FR" sz="1100" dirty="0"/>
              <a:t>de conduite</a:t>
            </a:r>
          </a:p>
        </p:txBody>
      </p:sp>
      <p:sp>
        <p:nvSpPr>
          <p:cNvPr id="25" name="Rectangle à coins arrondis 23"/>
          <p:cNvSpPr>
            <a:spLocks noChangeArrowheads="1"/>
          </p:cNvSpPr>
          <p:nvPr/>
        </p:nvSpPr>
        <p:spPr bwMode="auto">
          <a:xfrm>
            <a:off x="5115709" y="4980897"/>
            <a:ext cx="3560206" cy="120423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36000" tIns="0" rIns="36000" bIns="0" anchor="ctr" anchorCtr="0"/>
          <a:lstStyle/>
          <a:p>
            <a:pPr>
              <a:buFont typeface="Arial" charset="0"/>
              <a:buChar char="•"/>
              <a:defRPr/>
            </a:pPr>
            <a:r>
              <a:rPr lang="fr-FR" sz="1100" dirty="0" smtClean="0"/>
              <a:t> Renforcements</a:t>
            </a:r>
            <a:endParaRPr lang="fr-FR" sz="1100" dirty="0"/>
          </a:p>
          <a:p>
            <a:pPr>
              <a:buFont typeface="Arial" charset="0"/>
              <a:buChar char="•"/>
              <a:defRPr/>
            </a:pPr>
            <a:r>
              <a:rPr lang="fr-FR" sz="1100" dirty="0" smtClean="0"/>
              <a:t> Création </a:t>
            </a:r>
            <a:r>
              <a:rPr lang="fr-FR" sz="1100" dirty="0"/>
              <a:t>de postes sources</a:t>
            </a:r>
          </a:p>
          <a:p>
            <a:pPr>
              <a:buFont typeface="Arial" charset="0"/>
              <a:buChar char="•"/>
              <a:defRPr/>
            </a:pPr>
            <a:r>
              <a:rPr lang="fr-FR" sz="1100" dirty="0" smtClean="0"/>
              <a:t> Création </a:t>
            </a:r>
            <a:r>
              <a:rPr lang="fr-FR" sz="1100" dirty="0"/>
              <a:t>de nouveaux </a:t>
            </a:r>
            <a:r>
              <a:rPr lang="fr-FR" sz="1100" dirty="0" smtClean="0"/>
              <a:t>départs moyenne tension</a:t>
            </a:r>
            <a:endParaRPr lang="fr-FR" sz="1100" dirty="0"/>
          </a:p>
        </p:txBody>
      </p:sp>
      <p:sp>
        <p:nvSpPr>
          <p:cNvPr id="26" name="Rectangle à coins arrondis 22"/>
          <p:cNvSpPr>
            <a:spLocks noChangeArrowheads="1"/>
          </p:cNvSpPr>
          <p:nvPr/>
        </p:nvSpPr>
        <p:spPr bwMode="auto">
          <a:xfrm>
            <a:off x="385590" y="4982940"/>
            <a:ext cx="3570459" cy="120219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36000" tIns="0" rIns="36000" bIns="0" anchor="ctr" anchorCtr="0"/>
          <a:lstStyle/>
          <a:p>
            <a:pPr>
              <a:buFont typeface="Arial" charset="0"/>
              <a:buChar char="•"/>
              <a:defRPr/>
            </a:pPr>
            <a:r>
              <a:rPr lang="fr-FR" sz="1100" dirty="0" smtClean="0"/>
              <a:t> Prolongation Durée de Vie / Rénovation Programmée</a:t>
            </a:r>
            <a:endParaRPr lang="fr-FR" sz="1100" dirty="0"/>
          </a:p>
          <a:p>
            <a:pPr>
              <a:buFont typeface="Arial" charset="0"/>
              <a:buChar char="•"/>
              <a:defRPr/>
            </a:pPr>
            <a:r>
              <a:rPr lang="fr-FR" sz="1100" dirty="0" smtClean="0"/>
              <a:t> Entretien </a:t>
            </a:r>
            <a:r>
              <a:rPr lang="fr-FR" sz="1100" dirty="0"/>
              <a:t>(visite par hélicoptère, élagage, …)</a:t>
            </a:r>
          </a:p>
          <a:p>
            <a:pPr>
              <a:buFont typeface="Arial" charset="0"/>
              <a:buChar char="•"/>
              <a:defRPr/>
            </a:pPr>
            <a:r>
              <a:rPr lang="fr-FR" sz="1100" dirty="0" smtClean="0"/>
              <a:t> Renouvellement </a:t>
            </a:r>
            <a:r>
              <a:rPr lang="fr-FR" sz="1100" dirty="0"/>
              <a:t>des réseaux et </a:t>
            </a:r>
            <a:r>
              <a:rPr lang="fr-FR" sz="1100" dirty="0" smtClean="0"/>
              <a:t>accessoires défaillants</a:t>
            </a:r>
            <a:endParaRPr lang="fr-FR" sz="1100" dirty="0"/>
          </a:p>
          <a:p>
            <a:pPr>
              <a:buFont typeface="Arial" charset="0"/>
              <a:buChar char="•"/>
              <a:defRPr/>
            </a:pPr>
            <a:r>
              <a:rPr lang="fr-FR" sz="1100" dirty="0" smtClean="0"/>
              <a:t> Passage </a:t>
            </a:r>
            <a:r>
              <a:rPr lang="fr-FR" sz="1100" dirty="0"/>
              <a:t>en souterrain</a:t>
            </a:r>
          </a:p>
        </p:txBody>
      </p:sp>
      <p:sp>
        <p:nvSpPr>
          <p:cNvPr id="27" name="Rectangle à coins arrondis 26"/>
          <p:cNvSpPr/>
          <p:nvPr/>
        </p:nvSpPr>
        <p:spPr>
          <a:xfrm>
            <a:off x="3421887" y="1507780"/>
            <a:ext cx="2460540" cy="1220685"/>
          </a:xfrm>
          <a:prstGeom prst="round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fr-FR" sz="2000" b="1" dirty="0" smtClean="0"/>
              <a:t>Réactivité</a:t>
            </a:r>
            <a:endParaRPr lang="fr-FR" b="1" dirty="0" smtClean="0"/>
          </a:p>
          <a:p>
            <a:pPr algn="ctr"/>
            <a:r>
              <a:rPr lang="fr-FR" sz="1400" dirty="0" smtClean="0"/>
              <a:t>Diminuer la durée de</a:t>
            </a:r>
          </a:p>
          <a:p>
            <a:pPr algn="ctr"/>
            <a:r>
              <a:rPr lang="fr-FR" sz="1400" dirty="0" smtClean="0"/>
              <a:t>chaque incident</a:t>
            </a:r>
          </a:p>
        </p:txBody>
      </p:sp>
      <p:sp>
        <p:nvSpPr>
          <p:cNvPr id="28" name="Rectangle à coins arrondis 27"/>
          <p:cNvSpPr/>
          <p:nvPr/>
        </p:nvSpPr>
        <p:spPr>
          <a:xfrm>
            <a:off x="385591" y="3672661"/>
            <a:ext cx="3560206" cy="1220685"/>
          </a:xfrm>
          <a:prstGeom prst="roundRect">
            <a:avLst/>
          </a:prstGeom>
          <a:ln/>
        </p:spPr>
        <p:style>
          <a:lnRef idx="0">
            <a:schemeClr val="accent3"/>
          </a:lnRef>
          <a:fillRef idx="3">
            <a:schemeClr val="accent3"/>
          </a:fillRef>
          <a:effectRef idx="3">
            <a:schemeClr val="accent3"/>
          </a:effectRef>
          <a:fontRef idx="minor">
            <a:schemeClr val="lt1"/>
          </a:fontRef>
        </p:style>
        <p:txBody>
          <a:bodyPr lIns="36000" tIns="36000" rIns="36000" bIns="36000" rtlCol="0" anchor="ctr"/>
          <a:lstStyle/>
          <a:p>
            <a:pPr algn="ctr"/>
            <a:r>
              <a:rPr lang="fr-FR" sz="2000" b="1" dirty="0" smtClean="0"/>
              <a:t>Fiabilité</a:t>
            </a:r>
            <a:endParaRPr lang="fr-FR" b="1" dirty="0" smtClean="0"/>
          </a:p>
          <a:p>
            <a:pPr algn="ctr"/>
            <a:r>
              <a:rPr lang="fr-FR" sz="1400" dirty="0" smtClean="0"/>
              <a:t>Diminuer le nombre d’incidents en</a:t>
            </a:r>
            <a:r>
              <a:rPr lang="fr-FR" sz="1400" dirty="0"/>
              <a:t> </a:t>
            </a:r>
            <a:r>
              <a:rPr lang="fr-FR" sz="1400" dirty="0" smtClean="0"/>
              <a:t>maintenant ou renouvelant les ouvrages existants</a:t>
            </a:r>
          </a:p>
        </p:txBody>
      </p:sp>
      <p:sp>
        <p:nvSpPr>
          <p:cNvPr id="29" name="Rectangle à coins arrondis 28"/>
          <p:cNvSpPr/>
          <p:nvPr/>
        </p:nvSpPr>
        <p:spPr>
          <a:xfrm>
            <a:off x="5115709" y="3665398"/>
            <a:ext cx="3560206" cy="1220685"/>
          </a:xfrm>
          <a:prstGeom prst="roundRect">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r>
              <a:rPr lang="fr-FR" sz="2000" b="1" dirty="0" smtClean="0"/>
              <a:t>Structure</a:t>
            </a:r>
            <a:endParaRPr lang="fr-FR" b="1" dirty="0" smtClean="0"/>
          </a:p>
          <a:p>
            <a:pPr algn="ctr"/>
            <a:r>
              <a:rPr lang="fr-FR" sz="1400" dirty="0" smtClean="0"/>
              <a:t>Diminuer le nombre de clients affectés par un incident en optimisant la structure du réseau</a:t>
            </a:r>
          </a:p>
        </p:txBody>
      </p:sp>
      <p:sp>
        <p:nvSpPr>
          <p:cNvPr id="30" name="Double flèche horizontale 29"/>
          <p:cNvSpPr/>
          <p:nvPr/>
        </p:nvSpPr>
        <p:spPr>
          <a:xfrm rot="19392224">
            <a:off x="3241773" y="2982849"/>
            <a:ext cx="1188471" cy="435428"/>
          </a:xfrm>
          <a:prstGeom prst="leftRightArrow">
            <a:avLst/>
          </a:prstGeom>
          <a:solidFill>
            <a:srgbClr val="95D5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200" smtClean="0"/>
          </a:p>
        </p:txBody>
      </p:sp>
      <p:sp>
        <p:nvSpPr>
          <p:cNvPr id="31" name="Double flèche horizontale 30"/>
          <p:cNvSpPr/>
          <p:nvPr/>
        </p:nvSpPr>
        <p:spPr>
          <a:xfrm rot="2453216">
            <a:off x="4945665" y="2979216"/>
            <a:ext cx="1188471" cy="435428"/>
          </a:xfrm>
          <a:prstGeom prst="leftRightArrow">
            <a:avLst/>
          </a:prstGeom>
          <a:solidFill>
            <a:srgbClr val="95D5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200" smtClean="0"/>
          </a:p>
        </p:txBody>
      </p:sp>
      <p:sp>
        <p:nvSpPr>
          <p:cNvPr id="32" name="Double flèche horizontale 31"/>
          <p:cNvSpPr/>
          <p:nvPr/>
        </p:nvSpPr>
        <p:spPr>
          <a:xfrm>
            <a:off x="3945798" y="4058026"/>
            <a:ext cx="1148140" cy="435428"/>
          </a:xfrm>
          <a:prstGeom prst="leftRightArrow">
            <a:avLst/>
          </a:prstGeom>
          <a:solidFill>
            <a:srgbClr val="95D5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200" smtClean="0"/>
          </a:p>
        </p:txBody>
      </p:sp>
    </p:spTree>
    <p:extLst>
      <p:ext uri="{BB962C8B-B14F-4D97-AF65-F5344CB8AC3E}">
        <p14:creationId xmlns:p14="http://schemas.microsoft.com/office/powerpoint/2010/main" val="398086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Elaboration des programmes travaux </a:t>
            </a:r>
            <a:r>
              <a:rPr lang="fr-FR" sz="1600" dirty="0" smtClean="0"/>
              <a:t>(hors demandes clients)</a:t>
            </a:r>
            <a:endParaRPr lang="fr-FR" sz="1800" dirty="0"/>
          </a:p>
        </p:txBody>
      </p:sp>
      <p:pic>
        <p:nvPicPr>
          <p:cNvPr id="12" name="Image 11"/>
          <p:cNvPicPr/>
          <p:nvPr/>
        </p:nvPicPr>
        <p:blipFill>
          <a:blip r:embed="rId2">
            <a:extLst>
              <a:ext uri="{28A0092B-C50C-407E-A947-70E740481C1C}">
                <a14:useLocalDpi xmlns:a14="http://schemas.microsoft.com/office/drawing/2010/main" val="0"/>
              </a:ext>
            </a:extLst>
          </a:blip>
          <a:stretch>
            <a:fillRect/>
          </a:stretch>
        </p:blipFill>
        <p:spPr>
          <a:xfrm>
            <a:off x="309404" y="1764983"/>
            <a:ext cx="4257040" cy="4623435"/>
          </a:xfrm>
          <a:prstGeom prst="rect">
            <a:avLst/>
          </a:prstGeom>
        </p:spPr>
      </p:pic>
      <p:sp>
        <p:nvSpPr>
          <p:cNvPr id="13" name="Rectangle à coins arrondis 21"/>
          <p:cNvSpPr>
            <a:spLocks noChangeArrowheads="1"/>
          </p:cNvSpPr>
          <p:nvPr/>
        </p:nvSpPr>
        <p:spPr bwMode="auto">
          <a:xfrm>
            <a:off x="163341" y="1507780"/>
            <a:ext cx="1481309" cy="123032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36000" tIns="0" rIns="36000" bIns="0" anchor="ctr"/>
          <a:lstStyle/>
          <a:p>
            <a:pPr algn="ctr">
              <a:defRPr/>
            </a:pPr>
            <a:r>
              <a:rPr lang="fr-FR" sz="1400" b="1" dirty="0" smtClean="0"/>
              <a:t>50%</a:t>
            </a:r>
          </a:p>
          <a:p>
            <a:pPr algn="ctr">
              <a:defRPr/>
            </a:pPr>
            <a:r>
              <a:rPr lang="fr-FR" sz="1400" b="1" dirty="0" smtClean="0"/>
              <a:t>Programme</a:t>
            </a:r>
          </a:p>
          <a:p>
            <a:pPr algn="ctr">
              <a:defRPr/>
            </a:pPr>
            <a:r>
              <a:rPr lang="fr-FR" sz="1400" b="1" dirty="0" smtClean="0"/>
              <a:t>Pluriannuel</a:t>
            </a:r>
          </a:p>
          <a:p>
            <a:pPr algn="ctr">
              <a:defRPr/>
            </a:pPr>
            <a:r>
              <a:rPr lang="fr-FR" sz="1400" b="1" dirty="0" smtClean="0"/>
              <a:t>d’Investissement</a:t>
            </a:r>
            <a:endParaRPr lang="fr-FR" sz="1400" b="1" dirty="0"/>
          </a:p>
        </p:txBody>
      </p:sp>
      <p:sp>
        <p:nvSpPr>
          <p:cNvPr id="14" name="Rectangle à coins arrondis 21"/>
          <p:cNvSpPr>
            <a:spLocks noChangeArrowheads="1"/>
          </p:cNvSpPr>
          <p:nvPr/>
        </p:nvSpPr>
        <p:spPr bwMode="auto">
          <a:xfrm>
            <a:off x="4764974" y="2227447"/>
            <a:ext cx="1830559" cy="123032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36000" tIns="0" rIns="36000" bIns="0" anchor="ctr"/>
          <a:lstStyle/>
          <a:p>
            <a:pPr algn="ctr">
              <a:defRPr/>
            </a:pPr>
            <a:r>
              <a:rPr lang="fr-FR" sz="1400" b="1" dirty="0" smtClean="0"/>
              <a:t>1/4</a:t>
            </a:r>
          </a:p>
          <a:p>
            <a:pPr algn="ctr">
              <a:defRPr/>
            </a:pPr>
            <a:r>
              <a:rPr lang="fr-FR" sz="1400" b="1" dirty="0" smtClean="0"/>
              <a:t>Plan d’action</a:t>
            </a:r>
          </a:p>
          <a:p>
            <a:pPr algn="ctr">
              <a:defRPr/>
            </a:pPr>
            <a:r>
              <a:rPr lang="fr-FR" sz="1400" b="1" dirty="0" smtClean="0"/>
              <a:t>Décret Qualité</a:t>
            </a:r>
          </a:p>
        </p:txBody>
      </p:sp>
      <p:sp>
        <p:nvSpPr>
          <p:cNvPr id="15" name="Rectangle à coins arrondis 21"/>
          <p:cNvSpPr>
            <a:spLocks noChangeArrowheads="1"/>
          </p:cNvSpPr>
          <p:nvPr/>
        </p:nvSpPr>
        <p:spPr bwMode="auto">
          <a:xfrm>
            <a:off x="4764974" y="4520181"/>
            <a:ext cx="1830560" cy="123032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36000" tIns="0" rIns="36000" bIns="0" anchor="ctr"/>
          <a:lstStyle/>
          <a:p>
            <a:pPr algn="ctr">
              <a:defRPr/>
            </a:pPr>
            <a:r>
              <a:rPr lang="fr-FR" sz="1400" b="1" dirty="0" smtClean="0"/>
              <a:t>1/4</a:t>
            </a:r>
          </a:p>
          <a:p>
            <a:pPr algn="ctr">
              <a:defRPr/>
            </a:pPr>
            <a:r>
              <a:rPr lang="fr-FR" sz="1400" b="1" dirty="0" smtClean="0"/>
              <a:t>Remontées terrain</a:t>
            </a:r>
          </a:p>
          <a:p>
            <a:pPr algn="ctr">
              <a:defRPr/>
            </a:pPr>
            <a:r>
              <a:rPr lang="fr-FR" sz="1400" b="1" dirty="0" smtClean="0"/>
              <a:t>Contraintes électriques</a:t>
            </a:r>
          </a:p>
        </p:txBody>
      </p:sp>
      <p:pic>
        <p:nvPicPr>
          <p:cNvPr id="3" name="Image 2"/>
          <p:cNvPicPr>
            <a:picLocks noChangeAspect="1"/>
          </p:cNvPicPr>
          <p:nvPr/>
        </p:nvPicPr>
        <p:blipFill>
          <a:blip r:embed="rId3"/>
          <a:stretch>
            <a:fillRect/>
          </a:stretch>
        </p:blipFill>
        <p:spPr>
          <a:xfrm>
            <a:off x="6722533" y="1764983"/>
            <a:ext cx="2300952" cy="2187370"/>
          </a:xfrm>
          <a:prstGeom prst="rect">
            <a:avLst/>
          </a:prstGeom>
        </p:spPr>
      </p:pic>
      <p:pic>
        <p:nvPicPr>
          <p:cNvPr id="4" name="Image 3"/>
          <p:cNvPicPr>
            <a:picLocks noChangeAspect="1"/>
          </p:cNvPicPr>
          <p:nvPr/>
        </p:nvPicPr>
        <p:blipFill>
          <a:blip r:embed="rId4"/>
          <a:stretch>
            <a:fillRect/>
          </a:stretch>
        </p:blipFill>
        <p:spPr>
          <a:xfrm>
            <a:off x="6722533" y="4364249"/>
            <a:ext cx="2276880" cy="1692793"/>
          </a:xfrm>
          <a:prstGeom prst="rect">
            <a:avLst/>
          </a:prstGeom>
        </p:spPr>
      </p:pic>
    </p:spTree>
    <p:extLst>
      <p:ext uri="{BB962C8B-B14F-4D97-AF65-F5344CB8AC3E}">
        <p14:creationId xmlns:p14="http://schemas.microsoft.com/office/powerpoint/2010/main" val="2224717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525" y="299803"/>
            <a:ext cx="3823489" cy="861774"/>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smtClean="0"/>
              <a:t>Départ </a:t>
            </a:r>
            <a:r>
              <a:rPr lang="fr-FR" sz="2000" dirty="0" err="1" smtClean="0"/>
              <a:t>Aubareil</a:t>
            </a:r>
            <a:r>
              <a:rPr lang="fr-FR" sz="2000" dirty="0" smtClean="0"/>
              <a:t> de MONTIGNAC</a:t>
            </a:r>
          </a:p>
          <a:p>
            <a:r>
              <a:rPr lang="fr-FR" sz="1200" dirty="0" smtClean="0"/>
              <a:t>Montant des Travaux : 1 948 k€</a:t>
            </a:r>
          </a:p>
          <a:p>
            <a:r>
              <a:rPr lang="fr-FR" sz="1200" dirty="0" smtClean="0"/>
              <a:t>Enfouissement de 19,8 km de réseau 20 000 Volts (HTA)</a:t>
            </a:r>
          </a:p>
          <a:p>
            <a:r>
              <a:rPr lang="fr-FR" sz="1200" dirty="0" smtClean="0"/>
              <a:t>Dépose de 23,7 km de réseau aérien</a:t>
            </a:r>
            <a:endParaRPr lang="fr-FR" sz="1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25" y="1161577"/>
            <a:ext cx="8597244" cy="5286357"/>
          </a:xfrm>
          <a:prstGeom prst="rect">
            <a:avLst/>
          </a:prstGeom>
        </p:spPr>
      </p:pic>
      <p:sp>
        <p:nvSpPr>
          <p:cNvPr id="3" name="Rectangle à coins arrondis 2"/>
          <p:cNvSpPr/>
          <p:nvPr/>
        </p:nvSpPr>
        <p:spPr>
          <a:xfrm>
            <a:off x="4421171" y="1687398"/>
            <a:ext cx="1385740" cy="242268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5" name="Rectangle à coins arrondis 4"/>
          <p:cNvSpPr/>
          <p:nvPr/>
        </p:nvSpPr>
        <p:spPr>
          <a:xfrm>
            <a:off x="5213023" y="4202275"/>
            <a:ext cx="1809946" cy="94475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6" name="Rectangle à coins arrondis 5"/>
          <p:cNvSpPr/>
          <p:nvPr/>
        </p:nvSpPr>
        <p:spPr>
          <a:xfrm>
            <a:off x="7192653" y="4110087"/>
            <a:ext cx="952106" cy="1574276"/>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Tree>
    <p:extLst>
      <p:ext uri="{BB962C8B-B14F-4D97-AF65-F5344CB8AC3E}">
        <p14:creationId xmlns:p14="http://schemas.microsoft.com/office/powerpoint/2010/main" val="564146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1657" y="0"/>
            <a:ext cx="7391915" cy="861774"/>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a:t>Départ </a:t>
            </a:r>
            <a:r>
              <a:rPr lang="fr-FR" sz="2000" dirty="0" err="1" smtClean="0"/>
              <a:t>Aubareil</a:t>
            </a:r>
            <a:r>
              <a:rPr lang="fr-FR" sz="2000" dirty="0" smtClean="0"/>
              <a:t> de MONTIGNAC (Montignac et La Chapelle </a:t>
            </a:r>
            <a:r>
              <a:rPr lang="fr-FR" sz="2000" dirty="0" err="1" smtClean="0"/>
              <a:t>Aubareil</a:t>
            </a:r>
            <a:r>
              <a:rPr lang="fr-FR" sz="2000" dirty="0" smtClean="0"/>
              <a:t>)</a:t>
            </a:r>
            <a:endParaRPr lang="fr-FR" sz="2000" dirty="0"/>
          </a:p>
          <a:p>
            <a:r>
              <a:rPr lang="fr-FR" sz="1200" dirty="0"/>
              <a:t>Montant des Travaux : </a:t>
            </a:r>
            <a:r>
              <a:rPr lang="fr-FR" sz="1200" dirty="0" smtClean="0"/>
              <a:t>790 </a:t>
            </a:r>
            <a:r>
              <a:rPr lang="fr-FR" sz="1200" dirty="0"/>
              <a:t>k€</a:t>
            </a:r>
          </a:p>
          <a:p>
            <a:r>
              <a:rPr lang="fr-FR" sz="1200" dirty="0"/>
              <a:t>Enfouissement de </a:t>
            </a:r>
            <a:r>
              <a:rPr lang="fr-FR" sz="1200" dirty="0" smtClean="0"/>
              <a:t>7,4 </a:t>
            </a:r>
            <a:r>
              <a:rPr lang="fr-FR" sz="1200" dirty="0"/>
              <a:t>km de réseau 20 000 Volts (HTA)</a:t>
            </a:r>
          </a:p>
          <a:p>
            <a:r>
              <a:rPr lang="fr-FR" sz="1200" dirty="0"/>
              <a:t>Dépose de </a:t>
            </a:r>
            <a:r>
              <a:rPr lang="fr-FR" sz="1200" dirty="0" smtClean="0"/>
              <a:t>7,1 </a:t>
            </a:r>
            <a:r>
              <a:rPr lang="fr-FR" sz="1200" dirty="0"/>
              <a:t>km de réseau aérien</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7" y="861775"/>
            <a:ext cx="8191894" cy="5549536"/>
          </a:xfrm>
          <a:prstGeom prst="rect">
            <a:avLst/>
          </a:prstGeom>
        </p:spPr>
      </p:pic>
    </p:spTree>
    <p:extLst>
      <p:ext uri="{BB962C8B-B14F-4D97-AF65-F5344CB8AC3E}">
        <p14:creationId xmlns:p14="http://schemas.microsoft.com/office/powerpoint/2010/main" val="2684802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9784" y="131976"/>
            <a:ext cx="3997119" cy="861774"/>
          </a:xfrm>
          <a:prstGeom prst="rect">
            <a:avLst/>
          </a:prstGeom>
          <a:solidFill>
            <a:schemeClr val="bg1"/>
          </a:solidFill>
          <a:ln>
            <a:solidFill>
              <a:srgbClr val="FF6600"/>
            </a:solidFill>
          </a:ln>
        </p:spPr>
        <p:txBody>
          <a:bodyPr wrap="square" lIns="36000" tIns="0" rIns="36000" bIns="0" rtlCol="0">
            <a:spAutoFit/>
          </a:bodyPr>
          <a:lstStyle>
            <a:defPPr>
              <a:defRPr lang="fr-FR"/>
            </a:defPPr>
            <a:lvl1pPr algn="ctr">
              <a:defRPr sz="2400" b="1"/>
            </a:lvl1pPr>
          </a:lstStyle>
          <a:p>
            <a:r>
              <a:rPr lang="fr-FR" sz="2000" dirty="0"/>
              <a:t>Départ </a:t>
            </a:r>
            <a:r>
              <a:rPr lang="fr-FR" sz="2000" dirty="0" err="1" smtClean="0"/>
              <a:t>Manaurie</a:t>
            </a:r>
            <a:r>
              <a:rPr lang="fr-FR" sz="2000" dirty="0" smtClean="0"/>
              <a:t> de CAMPAGNE</a:t>
            </a:r>
            <a:endParaRPr lang="fr-FR" sz="2000" dirty="0"/>
          </a:p>
          <a:p>
            <a:r>
              <a:rPr lang="fr-FR" sz="1200" dirty="0"/>
              <a:t>Montant des Travaux : </a:t>
            </a:r>
            <a:r>
              <a:rPr lang="fr-FR" sz="1200" dirty="0" smtClean="0"/>
              <a:t>1 154 </a:t>
            </a:r>
            <a:r>
              <a:rPr lang="fr-FR" sz="1200" dirty="0"/>
              <a:t>k€</a:t>
            </a:r>
          </a:p>
          <a:p>
            <a:r>
              <a:rPr lang="fr-FR" sz="1200" dirty="0"/>
              <a:t>Enfouissement de </a:t>
            </a:r>
            <a:r>
              <a:rPr lang="fr-FR" sz="1200" dirty="0" smtClean="0"/>
              <a:t>10,9 km </a:t>
            </a:r>
            <a:r>
              <a:rPr lang="fr-FR" sz="1200" dirty="0"/>
              <a:t>de réseau 20 000 Volts (HTA)</a:t>
            </a:r>
          </a:p>
          <a:p>
            <a:r>
              <a:rPr lang="fr-FR" sz="1200" dirty="0"/>
              <a:t>Dépose de </a:t>
            </a:r>
            <a:r>
              <a:rPr lang="fr-FR" sz="1200" dirty="0" smtClean="0"/>
              <a:t>11,7 km </a:t>
            </a:r>
            <a:r>
              <a:rPr lang="fr-FR" sz="1200" dirty="0"/>
              <a:t>de réseau </a:t>
            </a:r>
            <a:r>
              <a:rPr lang="fr-FR" sz="1200" dirty="0" smtClean="0"/>
              <a:t>aérien</a:t>
            </a:r>
            <a:endParaRPr lang="fr-FR" sz="1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993749"/>
            <a:ext cx="8330739" cy="5417561"/>
          </a:xfrm>
          <a:prstGeom prst="rect">
            <a:avLst/>
          </a:prstGeom>
        </p:spPr>
      </p:pic>
      <p:sp>
        <p:nvSpPr>
          <p:cNvPr id="5" name="Rectangle à coins arrondis 4"/>
          <p:cNvSpPr/>
          <p:nvPr/>
        </p:nvSpPr>
        <p:spPr>
          <a:xfrm>
            <a:off x="5780690" y="1513490"/>
            <a:ext cx="1177159" cy="2312276"/>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3" name="Rectangle à coins arrondis 2"/>
          <p:cNvSpPr/>
          <p:nvPr/>
        </p:nvSpPr>
        <p:spPr>
          <a:xfrm>
            <a:off x="5780690" y="3825766"/>
            <a:ext cx="2017986" cy="840827"/>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6" name="Rectangle à coins arrondis 5"/>
          <p:cNvSpPr/>
          <p:nvPr/>
        </p:nvSpPr>
        <p:spPr>
          <a:xfrm>
            <a:off x="3520966" y="4572000"/>
            <a:ext cx="483475" cy="987971"/>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Tree>
    <p:extLst>
      <p:ext uri="{BB962C8B-B14F-4D97-AF65-F5344CB8AC3E}">
        <p14:creationId xmlns:p14="http://schemas.microsoft.com/office/powerpoint/2010/main" val="6253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redd_Powerpoint_Couv_Photo1">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0" rIns="36000" bIns="0" rtlCol="0">
        <a:spAutoFit/>
      </a:bodyPr>
      <a:lstStyle>
        <a:defPPr>
          <a:defRPr sz="1400" smtClean="0"/>
        </a:defPPr>
      </a:lstStyle>
    </a:txDef>
  </a:objectDefaults>
  <a:extraClrSchemeLst/>
</a:theme>
</file>

<file path=ppt/theme/theme2.xml><?xml version="1.0" encoding="utf-8"?>
<a:theme xmlns:a="http://schemas.openxmlformats.org/drawingml/2006/main" name="Enedis Vert">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3.xml><?xml version="1.0" encoding="utf-8"?>
<a:theme xmlns:a="http://schemas.openxmlformats.org/drawingml/2006/main" name="Enedis Rose">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4.xml><?xml version="1.0" encoding="utf-8"?>
<a:theme xmlns:a="http://schemas.openxmlformats.org/drawingml/2006/main" name="Enedis Bleu">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5.xml><?xml version="1.0" encoding="utf-8"?>
<a:theme xmlns:a="http://schemas.openxmlformats.org/drawingml/2006/main" name="Enedis Turquoise">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solidFill>
            <a:schemeClr val="accent5"/>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6.xml><?xml version="1.0" encoding="utf-8"?>
<a:theme xmlns:a="http://schemas.openxmlformats.org/drawingml/2006/main" name="Enedis Prune">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7.xml><?xml version="1.0" encoding="utf-8"?>
<a:theme xmlns:a="http://schemas.openxmlformats.org/drawingml/2006/main" name="Enedis Sapin">
  <a:themeElements>
    <a:clrScheme name="Enedis PPT_Couleurs">
      <a:dk1>
        <a:srgbClr val="575757"/>
      </a:dk1>
      <a:lt1>
        <a:sysClr val="window" lastClr="FFFFFF"/>
      </a:lt1>
      <a:dk2>
        <a:srgbClr val="93C90E"/>
      </a:dk2>
      <a:lt2>
        <a:srgbClr val="98A4AE"/>
      </a:lt2>
      <a:accent1>
        <a:srgbClr val="005EB8"/>
      </a:accent1>
      <a:accent2>
        <a:srgbClr val="00A3E0"/>
      </a:accent2>
      <a:accent3>
        <a:srgbClr val="EF426F"/>
      </a:accent3>
      <a:accent4>
        <a:srgbClr val="994878"/>
      </a:accent4>
      <a:accent5>
        <a:srgbClr val="00B2A9"/>
      </a:accent5>
      <a:accent6>
        <a:srgbClr val="48A23F"/>
      </a:accent6>
      <a:hlink>
        <a:srgbClr val="575757"/>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400" smtClean="0"/>
        </a:defPPr>
      </a:lstStyle>
    </a:tx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Fredd_Powerpoint_Couv_Photo1</Template>
  <TotalTime>10124</TotalTime>
  <Words>859</Words>
  <Application>Microsoft Office PowerPoint</Application>
  <PresentationFormat>Affichage à l'écran (4:3)</PresentationFormat>
  <Paragraphs>140</Paragraphs>
  <Slides>16</Slides>
  <Notes>4</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16</vt:i4>
      </vt:variant>
    </vt:vector>
  </HeadingPairs>
  <TitlesOfParts>
    <vt:vector size="28" baseType="lpstr">
      <vt:lpstr>Arial</vt:lpstr>
      <vt:lpstr>Calibri</vt:lpstr>
      <vt:lpstr>Exo2-Bold</vt:lpstr>
      <vt:lpstr>Exo2-Light</vt:lpstr>
      <vt:lpstr>Wingdings</vt:lpstr>
      <vt:lpstr>Fredd_Powerpoint_Couv_Photo1</vt:lpstr>
      <vt:lpstr>Enedis Vert</vt:lpstr>
      <vt:lpstr>Enedis Rose</vt:lpstr>
      <vt:lpstr>Enedis Bleu</vt:lpstr>
      <vt:lpstr>Enedis Turquoise</vt:lpstr>
      <vt:lpstr>Enedis Prune</vt:lpstr>
      <vt:lpstr>Enedis Sapin</vt:lpstr>
      <vt:lpstr>Point d’actualité Enedis Communauté de Communes Vallée de l’Homme</vt:lpstr>
      <vt:lpstr>Sommaire</vt:lpstr>
      <vt:lpstr>Le système électrique français</vt:lpstr>
      <vt:lpstr>Enedis en Dordogne</vt:lpstr>
      <vt:lpstr>Politique d’investissements « délibérés »</vt:lpstr>
      <vt:lpstr>Elaboration des programmes travaux (hors demandes clients)</vt:lpstr>
      <vt:lpstr>Présentation PowerPoint</vt:lpstr>
      <vt:lpstr>Présentation PowerPoint</vt:lpstr>
      <vt:lpstr>Présentation PowerPoint</vt:lpstr>
      <vt:lpstr>Départ Manaurie de CAMPAGNE (Tx Fleurac) Montant des Travaux : 682 k€ Enfouissement de 6,3 km de réseau 20 000 Volts (HTA) Dépose de 7,2 km de réseau aérien</vt:lpstr>
      <vt:lpstr>Présentation PowerPoint</vt:lpstr>
      <vt:lpstr>Présentation PowerPoint</vt:lpstr>
      <vt:lpstr>Déploiement des compteurs communicants (point au 26 mai 2021)</vt:lpstr>
      <vt:lpstr>Quelques apports de Linky, issus de 11 années d’expérience</vt:lpstr>
      <vt:lpstr>Ambition forte d’Enedis sur les délais de raccordement</vt:lpstr>
      <vt:lpstr>Les dommages aux ouvrages constituant le réseau de distribution d’électricité</vt:lpstr>
    </vt:vector>
  </TitlesOfParts>
  <Company>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sur le déploiement des compteurs communicants Linky</dc:title>
  <dc:creator>B48172</dc:creator>
  <cp:lastModifiedBy>DAFFIS Fabrice</cp:lastModifiedBy>
  <cp:revision>442</cp:revision>
  <cp:lastPrinted>2018-06-26T13:15:51Z</cp:lastPrinted>
  <dcterms:created xsi:type="dcterms:W3CDTF">2016-05-30T14:07:57Z</dcterms:created>
  <dcterms:modified xsi:type="dcterms:W3CDTF">2021-06-14T08:08:56Z</dcterms:modified>
</cp:coreProperties>
</file>